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5"/>
  </p:notesMasterIdLst>
  <p:sldIdLst>
    <p:sldId id="256" r:id="rId2"/>
    <p:sldId id="446" r:id="rId3"/>
    <p:sldId id="447" r:id="rId4"/>
    <p:sldId id="257" r:id="rId5"/>
    <p:sldId id="448" r:id="rId6"/>
    <p:sldId id="468" r:id="rId7"/>
    <p:sldId id="461" r:id="rId8"/>
    <p:sldId id="463" r:id="rId9"/>
    <p:sldId id="464" r:id="rId10"/>
    <p:sldId id="465" r:id="rId11"/>
    <p:sldId id="462" r:id="rId12"/>
    <p:sldId id="466" r:id="rId13"/>
    <p:sldId id="467" r:id="rId14"/>
    <p:sldId id="480" r:id="rId15"/>
    <p:sldId id="481" r:id="rId16"/>
    <p:sldId id="479" r:id="rId17"/>
    <p:sldId id="469" r:id="rId18"/>
    <p:sldId id="428" r:id="rId19"/>
    <p:sldId id="473" r:id="rId20"/>
    <p:sldId id="435" r:id="rId21"/>
    <p:sldId id="390" r:id="rId22"/>
    <p:sldId id="408" r:id="rId23"/>
    <p:sldId id="409" r:id="rId24"/>
    <p:sldId id="410" r:id="rId25"/>
    <p:sldId id="411" r:id="rId26"/>
    <p:sldId id="412" r:id="rId27"/>
    <p:sldId id="470" r:id="rId28"/>
    <p:sldId id="471" r:id="rId29"/>
    <p:sldId id="472" r:id="rId30"/>
    <p:sldId id="413" r:id="rId31"/>
    <p:sldId id="414" r:id="rId32"/>
    <p:sldId id="415" r:id="rId33"/>
    <p:sldId id="420" r:id="rId34"/>
    <p:sldId id="453" r:id="rId35"/>
    <p:sldId id="438" r:id="rId36"/>
    <p:sldId id="482" r:id="rId37"/>
    <p:sldId id="483" r:id="rId38"/>
    <p:sldId id="484" r:id="rId39"/>
    <p:sldId id="421" r:id="rId40"/>
    <p:sldId id="422" r:id="rId41"/>
    <p:sldId id="427" r:id="rId42"/>
    <p:sldId id="423" r:id="rId43"/>
    <p:sldId id="457" r:id="rId44"/>
    <p:sldId id="459" r:id="rId45"/>
    <p:sldId id="486" r:id="rId46"/>
    <p:sldId id="485" r:id="rId47"/>
    <p:sldId id="487" r:id="rId48"/>
    <p:sldId id="489" r:id="rId49"/>
    <p:sldId id="493" r:id="rId50"/>
    <p:sldId id="490" r:id="rId51"/>
    <p:sldId id="491" r:id="rId52"/>
    <p:sldId id="492" r:id="rId53"/>
    <p:sldId id="494" r:id="rId54"/>
    <p:sldId id="424" r:id="rId55"/>
    <p:sldId id="475" r:id="rId56"/>
    <p:sldId id="476" r:id="rId57"/>
    <p:sldId id="477" r:id="rId58"/>
    <p:sldId id="478" r:id="rId59"/>
    <p:sldId id="496" r:id="rId60"/>
    <p:sldId id="497" r:id="rId61"/>
    <p:sldId id="474" r:id="rId62"/>
    <p:sldId id="289" r:id="rId63"/>
    <p:sldId id="290"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F5D0"/>
    <a:srgbClr val="418AB3"/>
    <a:srgbClr val="FFFFFF"/>
    <a:srgbClr val="F2F2F2"/>
    <a:srgbClr val="F9F9FD"/>
    <a:srgbClr val="FAFAFD"/>
    <a:srgbClr val="0048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46"/>
    <p:restoredTop sz="78296"/>
  </p:normalViewPr>
  <p:slideViewPr>
    <p:cSldViewPr snapToGrid="0" snapToObjects="1">
      <p:cViewPr varScale="1">
        <p:scale>
          <a:sx n="101" d="100"/>
          <a:sy n="101" d="100"/>
        </p:scale>
        <p:origin x="1632" y="192"/>
      </p:cViewPr>
      <p:guideLst/>
    </p:cSldViewPr>
  </p:slideViewPr>
  <p:notesTextViewPr>
    <p:cViewPr>
      <p:scale>
        <a:sx n="110" d="100"/>
        <a:sy n="11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EB8C27-4EA0-7247-87A3-872976A07B51}" type="datetimeFigureOut">
              <a:rPr lang="en-US" smtClean="0"/>
              <a:t>3/30/18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CF59C2-7033-4B4D-ACA3-71A130EDE93E}" type="slidenum">
              <a:rPr lang="en-US" smtClean="0"/>
              <a:t>‹#›</a:t>
            </a:fld>
            <a:endParaRPr lang="en-US"/>
          </a:p>
        </p:txBody>
      </p:sp>
    </p:spTree>
    <p:extLst>
      <p:ext uri="{BB962C8B-B14F-4D97-AF65-F5344CB8AC3E}">
        <p14:creationId xmlns:p14="http://schemas.microsoft.com/office/powerpoint/2010/main" val="20915291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1</a:t>
            </a:fld>
            <a:endParaRPr lang="en-US"/>
          </a:p>
        </p:txBody>
      </p:sp>
    </p:spTree>
    <p:extLst>
      <p:ext uri="{BB962C8B-B14F-4D97-AF65-F5344CB8AC3E}">
        <p14:creationId xmlns:p14="http://schemas.microsoft.com/office/powerpoint/2010/main" val="170959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11</a:t>
            </a:fld>
            <a:endParaRPr lang="en-US"/>
          </a:p>
        </p:txBody>
      </p:sp>
    </p:spTree>
    <p:extLst>
      <p:ext uri="{BB962C8B-B14F-4D97-AF65-F5344CB8AC3E}">
        <p14:creationId xmlns:p14="http://schemas.microsoft.com/office/powerpoint/2010/main" val="3013954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12</a:t>
            </a:fld>
            <a:endParaRPr lang="en-US"/>
          </a:p>
        </p:txBody>
      </p:sp>
    </p:spTree>
    <p:extLst>
      <p:ext uri="{BB962C8B-B14F-4D97-AF65-F5344CB8AC3E}">
        <p14:creationId xmlns:p14="http://schemas.microsoft.com/office/powerpoint/2010/main" val="476548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13</a:t>
            </a:fld>
            <a:endParaRPr lang="en-US"/>
          </a:p>
        </p:txBody>
      </p:sp>
    </p:spTree>
    <p:extLst>
      <p:ext uri="{BB962C8B-B14F-4D97-AF65-F5344CB8AC3E}">
        <p14:creationId xmlns:p14="http://schemas.microsoft.com/office/powerpoint/2010/main" val="9535152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14</a:t>
            </a:fld>
            <a:endParaRPr lang="en-US"/>
          </a:p>
        </p:txBody>
      </p:sp>
    </p:spTree>
    <p:extLst>
      <p:ext uri="{BB962C8B-B14F-4D97-AF65-F5344CB8AC3E}">
        <p14:creationId xmlns:p14="http://schemas.microsoft.com/office/powerpoint/2010/main" val="9450602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15</a:t>
            </a:fld>
            <a:endParaRPr lang="en-US"/>
          </a:p>
        </p:txBody>
      </p:sp>
    </p:spTree>
    <p:extLst>
      <p:ext uri="{BB962C8B-B14F-4D97-AF65-F5344CB8AC3E}">
        <p14:creationId xmlns:p14="http://schemas.microsoft.com/office/powerpoint/2010/main" val="11295600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16</a:t>
            </a:fld>
            <a:endParaRPr lang="en-US"/>
          </a:p>
        </p:txBody>
      </p:sp>
    </p:spTree>
    <p:extLst>
      <p:ext uri="{BB962C8B-B14F-4D97-AF65-F5344CB8AC3E}">
        <p14:creationId xmlns:p14="http://schemas.microsoft.com/office/powerpoint/2010/main" val="40281894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17</a:t>
            </a:fld>
            <a:endParaRPr lang="en-US"/>
          </a:p>
        </p:txBody>
      </p:sp>
    </p:spTree>
    <p:extLst>
      <p:ext uri="{BB962C8B-B14F-4D97-AF65-F5344CB8AC3E}">
        <p14:creationId xmlns:p14="http://schemas.microsoft.com/office/powerpoint/2010/main" val="13557080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18</a:t>
            </a:fld>
            <a:endParaRPr lang="en-US"/>
          </a:p>
        </p:txBody>
      </p:sp>
    </p:spTree>
    <p:extLst>
      <p:ext uri="{BB962C8B-B14F-4D97-AF65-F5344CB8AC3E}">
        <p14:creationId xmlns:p14="http://schemas.microsoft.com/office/powerpoint/2010/main" val="41023234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19</a:t>
            </a:fld>
            <a:endParaRPr lang="en-US"/>
          </a:p>
        </p:txBody>
      </p:sp>
    </p:spTree>
    <p:extLst>
      <p:ext uri="{BB962C8B-B14F-4D97-AF65-F5344CB8AC3E}">
        <p14:creationId xmlns:p14="http://schemas.microsoft.com/office/powerpoint/2010/main" val="3627217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20</a:t>
            </a:fld>
            <a:endParaRPr lang="en-US"/>
          </a:p>
        </p:txBody>
      </p:sp>
    </p:spTree>
    <p:extLst>
      <p:ext uri="{BB962C8B-B14F-4D97-AF65-F5344CB8AC3E}">
        <p14:creationId xmlns:p14="http://schemas.microsoft.com/office/powerpoint/2010/main" val="3724032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2</a:t>
            </a:fld>
            <a:endParaRPr lang="en-US"/>
          </a:p>
        </p:txBody>
      </p:sp>
    </p:spTree>
    <p:extLst>
      <p:ext uri="{BB962C8B-B14F-4D97-AF65-F5344CB8AC3E}">
        <p14:creationId xmlns:p14="http://schemas.microsoft.com/office/powerpoint/2010/main" val="27962887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21</a:t>
            </a:fld>
            <a:endParaRPr lang="en-US"/>
          </a:p>
        </p:txBody>
      </p:sp>
    </p:spTree>
    <p:extLst>
      <p:ext uri="{BB962C8B-B14F-4D97-AF65-F5344CB8AC3E}">
        <p14:creationId xmlns:p14="http://schemas.microsoft.com/office/powerpoint/2010/main" val="3818935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22</a:t>
            </a:fld>
            <a:endParaRPr lang="en-US"/>
          </a:p>
        </p:txBody>
      </p:sp>
    </p:spTree>
    <p:extLst>
      <p:ext uri="{BB962C8B-B14F-4D97-AF65-F5344CB8AC3E}">
        <p14:creationId xmlns:p14="http://schemas.microsoft.com/office/powerpoint/2010/main" val="16124921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23</a:t>
            </a:fld>
            <a:endParaRPr lang="en-US"/>
          </a:p>
        </p:txBody>
      </p:sp>
    </p:spTree>
    <p:extLst>
      <p:ext uri="{BB962C8B-B14F-4D97-AF65-F5344CB8AC3E}">
        <p14:creationId xmlns:p14="http://schemas.microsoft.com/office/powerpoint/2010/main" val="1007708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F-test, DV needs to be interval/ratio</a:t>
            </a:r>
          </a:p>
        </p:txBody>
      </p:sp>
      <p:sp>
        <p:nvSpPr>
          <p:cNvPr id="4" name="Slide Number Placeholder 3"/>
          <p:cNvSpPr>
            <a:spLocks noGrp="1"/>
          </p:cNvSpPr>
          <p:nvPr>
            <p:ph type="sldNum" sz="quarter" idx="10"/>
          </p:nvPr>
        </p:nvSpPr>
        <p:spPr/>
        <p:txBody>
          <a:bodyPr/>
          <a:lstStyle/>
          <a:p>
            <a:fld id="{AECF59C2-7033-4B4D-ACA3-71A130EDE93E}" type="slidenum">
              <a:rPr lang="en-US" smtClean="0"/>
              <a:t>24</a:t>
            </a:fld>
            <a:endParaRPr lang="en-US"/>
          </a:p>
        </p:txBody>
      </p:sp>
    </p:spTree>
    <p:extLst>
      <p:ext uri="{BB962C8B-B14F-4D97-AF65-F5344CB8AC3E}">
        <p14:creationId xmlns:p14="http://schemas.microsoft.com/office/powerpoint/2010/main" val="14847135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25</a:t>
            </a:fld>
            <a:endParaRPr lang="en-US"/>
          </a:p>
        </p:txBody>
      </p:sp>
    </p:spTree>
    <p:extLst>
      <p:ext uri="{BB962C8B-B14F-4D97-AF65-F5344CB8AC3E}">
        <p14:creationId xmlns:p14="http://schemas.microsoft.com/office/powerpoint/2010/main" val="11301993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on board</a:t>
            </a:r>
          </a:p>
        </p:txBody>
      </p:sp>
      <p:sp>
        <p:nvSpPr>
          <p:cNvPr id="4" name="Slide Number Placeholder 3"/>
          <p:cNvSpPr>
            <a:spLocks noGrp="1"/>
          </p:cNvSpPr>
          <p:nvPr>
            <p:ph type="sldNum" sz="quarter" idx="10"/>
          </p:nvPr>
        </p:nvSpPr>
        <p:spPr/>
        <p:txBody>
          <a:bodyPr/>
          <a:lstStyle/>
          <a:p>
            <a:fld id="{AECF59C2-7033-4B4D-ACA3-71A130EDE93E}" type="slidenum">
              <a:rPr lang="en-US" smtClean="0"/>
              <a:t>26</a:t>
            </a:fld>
            <a:endParaRPr lang="en-US"/>
          </a:p>
        </p:txBody>
      </p:sp>
    </p:spTree>
    <p:extLst>
      <p:ext uri="{BB962C8B-B14F-4D97-AF65-F5344CB8AC3E}">
        <p14:creationId xmlns:p14="http://schemas.microsoft.com/office/powerpoint/2010/main" val="13013274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on board</a:t>
            </a:r>
          </a:p>
        </p:txBody>
      </p:sp>
      <p:sp>
        <p:nvSpPr>
          <p:cNvPr id="4" name="Slide Number Placeholder 3"/>
          <p:cNvSpPr>
            <a:spLocks noGrp="1"/>
          </p:cNvSpPr>
          <p:nvPr>
            <p:ph type="sldNum" sz="quarter" idx="10"/>
          </p:nvPr>
        </p:nvSpPr>
        <p:spPr/>
        <p:txBody>
          <a:bodyPr/>
          <a:lstStyle/>
          <a:p>
            <a:fld id="{AECF59C2-7033-4B4D-ACA3-71A130EDE93E}" type="slidenum">
              <a:rPr lang="en-US" smtClean="0"/>
              <a:t>27</a:t>
            </a:fld>
            <a:endParaRPr lang="en-US"/>
          </a:p>
        </p:txBody>
      </p:sp>
    </p:spTree>
    <p:extLst>
      <p:ext uri="{BB962C8B-B14F-4D97-AF65-F5344CB8AC3E}">
        <p14:creationId xmlns:p14="http://schemas.microsoft.com/office/powerpoint/2010/main" val="17198030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on board</a:t>
            </a:r>
          </a:p>
        </p:txBody>
      </p:sp>
      <p:sp>
        <p:nvSpPr>
          <p:cNvPr id="4" name="Slide Number Placeholder 3"/>
          <p:cNvSpPr>
            <a:spLocks noGrp="1"/>
          </p:cNvSpPr>
          <p:nvPr>
            <p:ph type="sldNum" sz="quarter" idx="10"/>
          </p:nvPr>
        </p:nvSpPr>
        <p:spPr/>
        <p:txBody>
          <a:bodyPr/>
          <a:lstStyle/>
          <a:p>
            <a:fld id="{AECF59C2-7033-4B4D-ACA3-71A130EDE93E}" type="slidenum">
              <a:rPr lang="en-US" smtClean="0"/>
              <a:t>28</a:t>
            </a:fld>
            <a:endParaRPr lang="en-US"/>
          </a:p>
        </p:txBody>
      </p:sp>
    </p:spTree>
    <p:extLst>
      <p:ext uri="{BB962C8B-B14F-4D97-AF65-F5344CB8AC3E}">
        <p14:creationId xmlns:p14="http://schemas.microsoft.com/office/powerpoint/2010/main" val="32336961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on board</a:t>
            </a:r>
          </a:p>
        </p:txBody>
      </p:sp>
      <p:sp>
        <p:nvSpPr>
          <p:cNvPr id="4" name="Slide Number Placeholder 3"/>
          <p:cNvSpPr>
            <a:spLocks noGrp="1"/>
          </p:cNvSpPr>
          <p:nvPr>
            <p:ph type="sldNum" sz="quarter" idx="10"/>
          </p:nvPr>
        </p:nvSpPr>
        <p:spPr/>
        <p:txBody>
          <a:bodyPr/>
          <a:lstStyle/>
          <a:p>
            <a:fld id="{AECF59C2-7033-4B4D-ACA3-71A130EDE93E}" type="slidenum">
              <a:rPr lang="en-US" smtClean="0"/>
              <a:t>29</a:t>
            </a:fld>
            <a:endParaRPr lang="en-US"/>
          </a:p>
        </p:txBody>
      </p:sp>
    </p:spTree>
    <p:extLst>
      <p:ext uri="{BB962C8B-B14F-4D97-AF65-F5344CB8AC3E}">
        <p14:creationId xmlns:p14="http://schemas.microsoft.com/office/powerpoint/2010/main" val="19583824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30</a:t>
            </a:fld>
            <a:endParaRPr lang="en-US"/>
          </a:p>
        </p:txBody>
      </p:sp>
    </p:spTree>
    <p:extLst>
      <p:ext uri="{BB962C8B-B14F-4D97-AF65-F5344CB8AC3E}">
        <p14:creationId xmlns:p14="http://schemas.microsoft.com/office/powerpoint/2010/main" val="1582267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3</a:t>
            </a:fld>
            <a:endParaRPr lang="en-US"/>
          </a:p>
        </p:txBody>
      </p:sp>
    </p:spTree>
    <p:extLst>
      <p:ext uri="{BB962C8B-B14F-4D97-AF65-F5344CB8AC3E}">
        <p14:creationId xmlns:p14="http://schemas.microsoft.com/office/powerpoint/2010/main" val="11789016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Null and research hypotheses are mutually exclusive (they cover all possible outcomes)</a:t>
            </a:r>
          </a:p>
        </p:txBody>
      </p:sp>
      <p:sp>
        <p:nvSpPr>
          <p:cNvPr id="4" name="Slide Number Placeholder 3"/>
          <p:cNvSpPr>
            <a:spLocks noGrp="1"/>
          </p:cNvSpPr>
          <p:nvPr>
            <p:ph type="sldNum" sz="quarter" idx="10"/>
          </p:nvPr>
        </p:nvSpPr>
        <p:spPr/>
        <p:txBody>
          <a:bodyPr/>
          <a:lstStyle/>
          <a:p>
            <a:fld id="{AECF59C2-7033-4B4D-ACA3-71A130EDE93E}" type="slidenum">
              <a:rPr lang="en-US" smtClean="0"/>
              <a:t>31</a:t>
            </a:fld>
            <a:endParaRPr lang="en-US"/>
          </a:p>
        </p:txBody>
      </p:sp>
    </p:spTree>
    <p:extLst>
      <p:ext uri="{BB962C8B-B14F-4D97-AF65-F5344CB8AC3E}">
        <p14:creationId xmlns:p14="http://schemas.microsoft.com/office/powerpoint/2010/main" val="13600275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32</a:t>
            </a:fld>
            <a:endParaRPr lang="en-US"/>
          </a:p>
        </p:txBody>
      </p:sp>
    </p:spTree>
    <p:extLst>
      <p:ext uri="{BB962C8B-B14F-4D97-AF65-F5344CB8AC3E}">
        <p14:creationId xmlns:p14="http://schemas.microsoft.com/office/powerpoint/2010/main" val="2328937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33</a:t>
            </a:fld>
            <a:endParaRPr lang="en-US"/>
          </a:p>
        </p:txBody>
      </p:sp>
    </p:spTree>
    <p:extLst>
      <p:ext uri="{BB962C8B-B14F-4D97-AF65-F5344CB8AC3E}">
        <p14:creationId xmlns:p14="http://schemas.microsoft.com/office/powerpoint/2010/main" val="6076592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34</a:t>
            </a:fld>
            <a:endParaRPr lang="en-US"/>
          </a:p>
        </p:txBody>
      </p:sp>
    </p:spTree>
    <p:extLst>
      <p:ext uri="{BB962C8B-B14F-4D97-AF65-F5344CB8AC3E}">
        <p14:creationId xmlns:p14="http://schemas.microsoft.com/office/powerpoint/2010/main" val="35468465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35</a:t>
            </a:fld>
            <a:endParaRPr lang="en-US"/>
          </a:p>
        </p:txBody>
      </p:sp>
    </p:spTree>
    <p:extLst>
      <p:ext uri="{BB962C8B-B14F-4D97-AF65-F5344CB8AC3E}">
        <p14:creationId xmlns:p14="http://schemas.microsoft.com/office/powerpoint/2010/main" val="36098651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36</a:t>
            </a:fld>
            <a:endParaRPr lang="en-US"/>
          </a:p>
        </p:txBody>
      </p:sp>
    </p:spTree>
    <p:extLst>
      <p:ext uri="{BB962C8B-B14F-4D97-AF65-F5344CB8AC3E}">
        <p14:creationId xmlns:p14="http://schemas.microsoft.com/office/powerpoint/2010/main" val="13723557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37</a:t>
            </a:fld>
            <a:endParaRPr lang="en-US"/>
          </a:p>
        </p:txBody>
      </p:sp>
    </p:spTree>
    <p:extLst>
      <p:ext uri="{BB962C8B-B14F-4D97-AF65-F5344CB8AC3E}">
        <p14:creationId xmlns:p14="http://schemas.microsoft.com/office/powerpoint/2010/main" val="25658834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38</a:t>
            </a:fld>
            <a:endParaRPr lang="en-US"/>
          </a:p>
        </p:txBody>
      </p:sp>
    </p:spTree>
    <p:extLst>
      <p:ext uri="{BB962C8B-B14F-4D97-AF65-F5344CB8AC3E}">
        <p14:creationId xmlns:p14="http://schemas.microsoft.com/office/powerpoint/2010/main" val="24538853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also use Cohen’s d here as well for each mean difference</a:t>
            </a:r>
          </a:p>
        </p:txBody>
      </p:sp>
      <p:sp>
        <p:nvSpPr>
          <p:cNvPr id="4" name="Slide Number Placeholder 3"/>
          <p:cNvSpPr>
            <a:spLocks noGrp="1"/>
          </p:cNvSpPr>
          <p:nvPr>
            <p:ph type="sldNum" sz="quarter" idx="10"/>
          </p:nvPr>
        </p:nvSpPr>
        <p:spPr/>
        <p:txBody>
          <a:bodyPr/>
          <a:lstStyle/>
          <a:p>
            <a:fld id="{AECF59C2-7033-4B4D-ACA3-71A130EDE93E}" type="slidenum">
              <a:rPr lang="en-US" smtClean="0"/>
              <a:t>39</a:t>
            </a:fld>
            <a:endParaRPr lang="en-US"/>
          </a:p>
        </p:txBody>
      </p:sp>
    </p:spTree>
    <p:extLst>
      <p:ext uri="{BB962C8B-B14F-4D97-AF65-F5344CB8AC3E}">
        <p14:creationId xmlns:p14="http://schemas.microsoft.com/office/powerpoint/2010/main" val="8617649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40</a:t>
            </a:fld>
            <a:endParaRPr lang="en-US"/>
          </a:p>
        </p:txBody>
      </p:sp>
    </p:spTree>
    <p:extLst>
      <p:ext uri="{BB962C8B-B14F-4D97-AF65-F5344CB8AC3E}">
        <p14:creationId xmlns:p14="http://schemas.microsoft.com/office/powerpoint/2010/main" val="1526326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5</a:t>
            </a:fld>
            <a:endParaRPr lang="en-US"/>
          </a:p>
        </p:txBody>
      </p:sp>
    </p:spTree>
    <p:extLst>
      <p:ext uri="{BB962C8B-B14F-4D97-AF65-F5344CB8AC3E}">
        <p14:creationId xmlns:p14="http://schemas.microsoft.com/office/powerpoint/2010/main" val="25881270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42</a:t>
            </a:fld>
            <a:endParaRPr lang="en-US"/>
          </a:p>
        </p:txBody>
      </p:sp>
    </p:spTree>
    <p:extLst>
      <p:ext uri="{BB962C8B-B14F-4D97-AF65-F5344CB8AC3E}">
        <p14:creationId xmlns:p14="http://schemas.microsoft.com/office/powerpoint/2010/main" val="10109450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43</a:t>
            </a:fld>
            <a:endParaRPr lang="en-US"/>
          </a:p>
        </p:txBody>
      </p:sp>
    </p:spTree>
    <p:extLst>
      <p:ext uri="{BB962C8B-B14F-4D97-AF65-F5344CB8AC3E}">
        <p14:creationId xmlns:p14="http://schemas.microsoft.com/office/powerpoint/2010/main" val="19094530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44</a:t>
            </a:fld>
            <a:endParaRPr lang="en-US"/>
          </a:p>
        </p:txBody>
      </p:sp>
    </p:spTree>
    <p:extLst>
      <p:ext uri="{BB962C8B-B14F-4D97-AF65-F5344CB8AC3E}">
        <p14:creationId xmlns:p14="http://schemas.microsoft.com/office/powerpoint/2010/main" val="24651814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45</a:t>
            </a:fld>
            <a:endParaRPr lang="en-US"/>
          </a:p>
        </p:txBody>
      </p:sp>
    </p:spTree>
    <p:extLst>
      <p:ext uri="{BB962C8B-B14F-4D97-AF65-F5344CB8AC3E}">
        <p14:creationId xmlns:p14="http://schemas.microsoft.com/office/powerpoint/2010/main" val="7668478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46</a:t>
            </a:fld>
            <a:endParaRPr lang="en-US"/>
          </a:p>
        </p:txBody>
      </p:sp>
    </p:spTree>
    <p:extLst>
      <p:ext uri="{BB962C8B-B14F-4D97-AF65-F5344CB8AC3E}">
        <p14:creationId xmlns:p14="http://schemas.microsoft.com/office/powerpoint/2010/main" val="34597140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47</a:t>
            </a:fld>
            <a:endParaRPr lang="en-US"/>
          </a:p>
        </p:txBody>
      </p:sp>
    </p:spTree>
    <p:extLst>
      <p:ext uri="{BB962C8B-B14F-4D97-AF65-F5344CB8AC3E}">
        <p14:creationId xmlns:p14="http://schemas.microsoft.com/office/powerpoint/2010/main" val="22815735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48</a:t>
            </a:fld>
            <a:endParaRPr lang="en-US"/>
          </a:p>
        </p:txBody>
      </p:sp>
    </p:spTree>
    <p:extLst>
      <p:ext uri="{BB962C8B-B14F-4D97-AF65-F5344CB8AC3E}">
        <p14:creationId xmlns:p14="http://schemas.microsoft.com/office/powerpoint/2010/main" val="6259669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report both the “adjusted” and “unadjusted” effects as well</a:t>
            </a:r>
          </a:p>
        </p:txBody>
      </p:sp>
      <p:sp>
        <p:nvSpPr>
          <p:cNvPr id="4" name="Slide Number Placeholder 3"/>
          <p:cNvSpPr>
            <a:spLocks noGrp="1"/>
          </p:cNvSpPr>
          <p:nvPr>
            <p:ph type="sldNum" sz="quarter" idx="10"/>
          </p:nvPr>
        </p:nvSpPr>
        <p:spPr/>
        <p:txBody>
          <a:bodyPr/>
          <a:lstStyle/>
          <a:p>
            <a:fld id="{AECF59C2-7033-4B4D-ACA3-71A130EDE93E}" type="slidenum">
              <a:rPr lang="en-US" smtClean="0"/>
              <a:t>49</a:t>
            </a:fld>
            <a:endParaRPr lang="en-US"/>
          </a:p>
        </p:txBody>
      </p:sp>
    </p:spTree>
    <p:extLst>
      <p:ext uri="{BB962C8B-B14F-4D97-AF65-F5344CB8AC3E}">
        <p14:creationId xmlns:p14="http://schemas.microsoft.com/office/powerpoint/2010/main" val="10360044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50</a:t>
            </a:fld>
            <a:endParaRPr lang="en-US"/>
          </a:p>
        </p:txBody>
      </p:sp>
    </p:spTree>
    <p:extLst>
      <p:ext uri="{BB962C8B-B14F-4D97-AF65-F5344CB8AC3E}">
        <p14:creationId xmlns:p14="http://schemas.microsoft.com/office/powerpoint/2010/main" val="31008931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51</a:t>
            </a:fld>
            <a:endParaRPr lang="en-US"/>
          </a:p>
        </p:txBody>
      </p:sp>
    </p:spTree>
    <p:extLst>
      <p:ext uri="{BB962C8B-B14F-4D97-AF65-F5344CB8AC3E}">
        <p14:creationId xmlns:p14="http://schemas.microsoft.com/office/powerpoint/2010/main" val="94789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6</a:t>
            </a:fld>
            <a:endParaRPr lang="en-US"/>
          </a:p>
        </p:txBody>
      </p:sp>
    </p:spTree>
    <p:extLst>
      <p:ext uri="{BB962C8B-B14F-4D97-AF65-F5344CB8AC3E}">
        <p14:creationId xmlns:p14="http://schemas.microsoft.com/office/powerpoint/2010/main" val="32571520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52</a:t>
            </a:fld>
            <a:endParaRPr lang="en-US"/>
          </a:p>
        </p:txBody>
      </p:sp>
    </p:spTree>
    <p:extLst>
      <p:ext uri="{BB962C8B-B14F-4D97-AF65-F5344CB8AC3E}">
        <p14:creationId xmlns:p14="http://schemas.microsoft.com/office/powerpoint/2010/main" val="2401437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53</a:t>
            </a:fld>
            <a:endParaRPr lang="en-US"/>
          </a:p>
        </p:txBody>
      </p:sp>
    </p:spTree>
    <p:extLst>
      <p:ext uri="{BB962C8B-B14F-4D97-AF65-F5344CB8AC3E}">
        <p14:creationId xmlns:p14="http://schemas.microsoft.com/office/powerpoint/2010/main" val="21644530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55</a:t>
            </a:fld>
            <a:endParaRPr lang="en-US"/>
          </a:p>
        </p:txBody>
      </p:sp>
    </p:spTree>
    <p:extLst>
      <p:ext uri="{BB962C8B-B14F-4D97-AF65-F5344CB8AC3E}">
        <p14:creationId xmlns:p14="http://schemas.microsoft.com/office/powerpoint/2010/main" val="29388386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56</a:t>
            </a:fld>
            <a:endParaRPr lang="en-US"/>
          </a:p>
        </p:txBody>
      </p:sp>
    </p:spTree>
    <p:extLst>
      <p:ext uri="{BB962C8B-B14F-4D97-AF65-F5344CB8AC3E}">
        <p14:creationId xmlns:p14="http://schemas.microsoft.com/office/powerpoint/2010/main" val="1044448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57</a:t>
            </a:fld>
            <a:endParaRPr lang="en-US"/>
          </a:p>
        </p:txBody>
      </p:sp>
    </p:spTree>
    <p:extLst>
      <p:ext uri="{BB962C8B-B14F-4D97-AF65-F5344CB8AC3E}">
        <p14:creationId xmlns:p14="http://schemas.microsoft.com/office/powerpoint/2010/main" val="16834776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58</a:t>
            </a:fld>
            <a:endParaRPr lang="en-US"/>
          </a:p>
        </p:txBody>
      </p:sp>
    </p:spTree>
    <p:extLst>
      <p:ext uri="{BB962C8B-B14F-4D97-AF65-F5344CB8AC3E}">
        <p14:creationId xmlns:p14="http://schemas.microsoft.com/office/powerpoint/2010/main" val="40822585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59</a:t>
            </a:fld>
            <a:endParaRPr lang="en-US"/>
          </a:p>
        </p:txBody>
      </p:sp>
    </p:spTree>
    <p:extLst>
      <p:ext uri="{BB962C8B-B14F-4D97-AF65-F5344CB8AC3E}">
        <p14:creationId xmlns:p14="http://schemas.microsoft.com/office/powerpoint/2010/main" val="25895537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60</a:t>
            </a:fld>
            <a:endParaRPr lang="en-US"/>
          </a:p>
        </p:txBody>
      </p:sp>
    </p:spTree>
    <p:extLst>
      <p:ext uri="{BB962C8B-B14F-4D97-AF65-F5344CB8AC3E}">
        <p14:creationId xmlns:p14="http://schemas.microsoft.com/office/powerpoint/2010/main" val="24847236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61</a:t>
            </a:fld>
            <a:endParaRPr lang="en-US"/>
          </a:p>
        </p:txBody>
      </p:sp>
    </p:spTree>
    <p:extLst>
      <p:ext uri="{BB962C8B-B14F-4D97-AF65-F5344CB8AC3E}">
        <p14:creationId xmlns:p14="http://schemas.microsoft.com/office/powerpoint/2010/main" val="1022748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7</a:t>
            </a:fld>
            <a:endParaRPr lang="en-US"/>
          </a:p>
        </p:txBody>
      </p:sp>
    </p:spTree>
    <p:extLst>
      <p:ext uri="{BB962C8B-B14F-4D97-AF65-F5344CB8AC3E}">
        <p14:creationId xmlns:p14="http://schemas.microsoft.com/office/powerpoint/2010/main" val="2598856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8</a:t>
            </a:fld>
            <a:endParaRPr lang="en-US"/>
          </a:p>
        </p:txBody>
      </p:sp>
    </p:spTree>
    <p:extLst>
      <p:ext uri="{BB962C8B-B14F-4D97-AF65-F5344CB8AC3E}">
        <p14:creationId xmlns:p14="http://schemas.microsoft.com/office/powerpoint/2010/main" val="3181617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9</a:t>
            </a:fld>
            <a:endParaRPr lang="en-US"/>
          </a:p>
        </p:txBody>
      </p:sp>
    </p:spTree>
    <p:extLst>
      <p:ext uri="{BB962C8B-B14F-4D97-AF65-F5344CB8AC3E}">
        <p14:creationId xmlns:p14="http://schemas.microsoft.com/office/powerpoint/2010/main" val="3607292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10</a:t>
            </a:fld>
            <a:endParaRPr lang="en-US"/>
          </a:p>
        </p:txBody>
      </p:sp>
    </p:spTree>
    <p:extLst>
      <p:ext uri="{BB962C8B-B14F-4D97-AF65-F5344CB8AC3E}">
        <p14:creationId xmlns:p14="http://schemas.microsoft.com/office/powerpoint/2010/main" val="35728793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EF6D73-E719-D849-B192-46101C5BDE90}" type="datetime1">
              <a:rPr lang="en-US" smtClean="0"/>
              <a:t>3/30/18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5F2EB-082D-1A4D-B2FA-EA5F6FE60629}" type="slidenum">
              <a:rPr lang="en-US" smtClean="0"/>
              <a:t>‹#›</a:t>
            </a:fld>
            <a:endParaRPr lang="en-US"/>
          </a:p>
        </p:txBody>
      </p:sp>
    </p:spTree>
    <p:extLst>
      <p:ext uri="{BB962C8B-B14F-4D97-AF65-F5344CB8AC3E}">
        <p14:creationId xmlns:p14="http://schemas.microsoft.com/office/powerpoint/2010/main" val="528274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7F9701-0A79-F944-95C4-63D074BCD5FE}" type="datetime1">
              <a:rPr lang="en-US" smtClean="0"/>
              <a:t>3/30/18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5F2EB-082D-1A4D-B2FA-EA5F6FE60629}" type="slidenum">
              <a:rPr lang="en-US" smtClean="0"/>
              <a:t>‹#›</a:t>
            </a:fld>
            <a:endParaRPr lang="en-US"/>
          </a:p>
        </p:txBody>
      </p:sp>
    </p:spTree>
    <p:extLst>
      <p:ext uri="{BB962C8B-B14F-4D97-AF65-F5344CB8AC3E}">
        <p14:creationId xmlns:p14="http://schemas.microsoft.com/office/powerpoint/2010/main" val="361082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A1E0CA4-DAFA-6D46-8CB2-2C9884C33B19}" type="datetime1">
              <a:rPr lang="en-US" smtClean="0"/>
              <a:t>3/30/18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5F2EB-082D-1A4D-B2FA-EA5F6FE60629}" type="slidenum">
              <a:rPr lang="en-US" smtClean="0"/>
              <a:t>‹#›</a:t>
            </a:fld>
            <a:endParaRPr lang="en-US"/>
          </a:p>
        </p:txBody>
      </p:sp>
    </p:spTree>
    <p:extLst>
      <p:ext uri="{BB962C8B-B14F-4D97-AF65-F5344CB8AC3E}">
        <p14:creationId xmlns:p14="http://schemas.microsoft.com/office/powerpoint/2010/main" val="2076224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DE969C-4E88-FD4D-B0FD-C205835C558E}" type="datetime1">
              <a:rPr lang="en-US" smtClean="0"/>
              <a:t>3/30/18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5F2EB-082D-1A4D-B2FA-EA5F6FE60629}" type="slidenum">
              <a:rPr lang="en-US" smtClean="0"/>
              <a:t>‹#›</a:t>
            </a:fld>
            <a:endParaRPr lang="en-US"/>
          </a:p>
        </p:txBody>
      </p:sp>
    </p:spTree>
    <p:extLst>
      <p:ext uri="{BB962C8B-B14F-4D97-AF65-F5344CB8AC3E}">
        <p14:creationId xmlns:p14="http://schemas.microsoft.com/office/powerpoint/2010/main" val="1013486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B2FD85-1BA6-C144-9430-792891429B46}" type="datetime1">
              <a:rPr lang="en-US" smtClean="0"/>
              <a:t>3/30/18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5F2EB-082D-1A4D-B2FA-EA5F6FE60629}" type="slidenum">
              <a:rPr lang="en-US" smtClean="0"/>
              <a:t>‹#›</a:t>
            </a:fld>
            <a:endParaRPr lang="en-US"/>
          </a:p>
        </p:txBody>
      </p:sp>
    </p:spTree>
    <p:extLst>
      <p:ext uri="{BB962C8B-B14F-4D97-AF65-F5344CB8AC3E}">
        <p14:creationId xmlns:p14="http://schemas.microsoft.com/office/powerpoint/2010/main" val="1969238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66BD6FA-46B1-AB4D-BA89-52D1F1EDB7DC}" type="datetime1">
              <a:rPr lang="en-US" smtClean="0"/>
              <a:t>3/30/18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55F2EB-082D-1A4D-B2FA-EA5F6FE60629}" type="slidenum">
              <a:rPr lang="en-US" smtClean="0"/>
              <a:t>‹#›</a:t>
            </a:fld>
            <a:endParaRPr lang="en-US"/>
          </a:p>
        </p:txBody>
      </p:sp>
    </p:spTree>
    <p:extLst>
      <p:ext uri="{BB962C8B-B14F-4D97-AF65-F5344CB8AC3E}">
        <p14:creationId xmlns:p14="http://schemas.microsoft.com/office/powerpoint/2010/main" val="2113019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C6F0F6F-40DD-C041-8CA9-F3B7FE603DF0}" type="datetime1">
              <a:rPr lang="en-US" smtClean="0"/>
              <a:t>3/30/18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55F2EB-082D-1A4D-B2FA-EA5F6FE60629}" type="slidenum">
              <a:rPr lang="en-US" smtClean="0"/>
              <a:t>‹#›</a:t>
            </a:fld>
            <a:endParaRPr lang="en-US"/>
          </a:p>
        </p:txBody>
      </p:sp>
    </p:spTree>
    <p:extLst>
      <p:ext uri="{BB962C8B-B14F-4D97-AF65-F5344CB8AC3E}">
        <p14:creationId xmlns:p14="http://schemas.microsoft.com/office/powerpoint/2010/main" val="5743550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BE8225-12C7-9541-8776-7D580B3D5DF4}" type="datetime1">
              <a:rPr lang="en-US" smtClean="0"/>
              <a:t>3/30/18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55F2EB-082D-1A4D-B2FA-EA5F6FE60629}" type="slidenum">
              <a:rPr lang="en-US" smtClean="0"/>
              <a:t>‹#›</a:t>
            </a:fld>
            <a:endParaRPr lang="en-US"/>
          </a:p>
        </p:txBody>
      </p:sp>
    </p:spTree>
    <p:extLst>
      <p:ext uri="{BB962C8B-B14F-4D97-AF65-F5344CB8AC3E}">
        <p14:creationId xmlns:p14="http://schemas.microsoft.com/office/powerpoint/2010/main" val="245760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C48ADA-5976-EF4F-970E-AF67408D4544}" type="datetime1">
              <a:rPr lang="en-US" smtClean="0"/>
              <a:t>3/30/18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55F2EB-082D-1A4D-B2FA-EA5F6FE60629}" type="slidenum">
              <a:rPr lang="en-US" smtClean="0"/>
              <a:t>‹#›</a:t>
            </a:fld>
            <a:endParaRPr lang="en-US"/>
          </a:p>
        </p:txBody>
      </p:sp>
    </p:spTree>
    <p:extLst>
      <p:ext uri="{BB962C8B-B14F-4D97-AF65-F5344CB8AC3E}">
        <p14:creationId xmlns:p14="http://schemas.microsoft.com/office/powerpoint/2010/main" val="888140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C4350B1-E69C-BF40-8DA9-7B6511B1163C}" type="datetime1">
              <a:rPr lang="en-US" smtClean="0"/>
              <a:t>3/30/18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55F2EB-082D-1A4D-B2FA-EA5F6FE60629}" type="slidenum">
              <a:rPr lang="en-US" smtClean="0"/>
              <a:t>‹#›</a:t>
            </a:fld>
            <a:endParaRPr lang="en-US"/>
          </a:p>
        </p:txBody>
      </p:sp>
    </p:spTree>
    <p:extLst>
      <p:ext uri="{BB962C8B-B14F-4D97-AF65-F5344CB8AC3E}">
        <p14:creationId xmlns:p14="http://schemas.microsoft.com/office/powerpoint/2010/main" val="19735663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ACAA9B4-0EE4-FC4D-BE81-EA98845A0C10}" type="datetime1">
              <a:rPr lang="en-US" smtClean="0"/>
              <a:t>3/30/18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55F2EB-082D-1A4D-B2FA-EA5F6FE60629}" type="slidenum">
              <a:rPr lang="en-US" smtClean="0"/>
              <a:t>‹#›</a:t>
            </a:fld>
            <a:endParaRPr lang="en-US"/>
          </a:p>
        </p:txBody>
      </p:sp>
    </p:spTree>
    <p:extLst>
      <p:ext uri="{BB962C8B-B14F-4D97-AF65-F5344CB8AC3E}">
        <p14:creationId xmlns:p14="http://schemas.microsoft.com/office/powerpoint/2010/main" val="1845321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5F6ACF-BE73-1A41-A391-5F549B566778}" type="datetime1">
              <a:rPr lang="en-US" smtClean="0"/>
              <a:t>3/30/18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55F2EB-082D-1A4D-B2FA-EA5F6FE60629}" type="slidenum">
              <a:rPr lang="en-US" smtClean="0"/>
              <a:t>‹#›</a:t>
            </a:fld>
            <a:endParaRPr lang="en-US"/>
          </a:p>
        </p:txBody>
      </p:sp>
    </p:spTree>
    <p:extLst>
      <p:ext uri="{BB962C8B-B14F-4D97-AF65-F5344CB8AC3E}">
        <p14:creationId xmlns:p14="http://schemas.microsoft.com/office/powerpoint/2010/main" val="6687961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youtube.com/watch?v=ogeGJS0GEF4"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AE937D9-5825-B64A-8BE3-DD182F38FE01}"/>
              </a:ext>
            </a:extLst>
          </p:cNvPr>
          <p:cNvSpPr>
            <a:spLocks noGrp="1"/>
          </p:cNvSpPr>
          <p:nvPr>
            <p:ph type="ctrTitle"/>
          </p:nvPr>
        </p:nvSpPr>
        <p:spPr>
          <a:xfrm>
            <a:off x="1028700" y="1752600"/>
            <a:ext cx="10121900" cy="2677337"/>
          </a:xfrm>
        </p:spPr>
        <p:txBody>
          <a:bodyPr>
            <a:normAutofit/>
          </a:bodyPr>
          <a:lstStyle/>
          <a:p>
            <a:r>
              <a:rPr lang="en-US" dirty="0">
                <a:hlinkClick r:id="rId3"/>
              </a:rPr>
              <a:t>https://www.youtube.com/watch?v=ogeGJS0GEF4</a:t>
            </a:r>
            <a:br>
              <a:rPr lang="en-US" dirty="0"/>
            </a:br>
            <a:endParaRPr lang="en-US" dirty="0"/>
          </a:p>
        </p:txBody>
      </p:sp>
    </p:spTree>
    <p:extLst>
      <p:ext uri="{BB962C8B-B14F-4D97-AF65-F5344CB8AC3E}">
        <p14:creationId xmlns:p14="http://schemas.microsoft.com/office/powerpoint/2010/main" val="641206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9049"/>
            <a:ext cx="10515600" cy="837240"/>
          </a:xfrm>
        </p:spPr>
        <p:txBody>
          <a:bodyPr>
            <a:noAutofit/>
          </a:bodyPr>
          <a:lstStyle/>
          <a:p>
            <a:r>
              <a:rPr lang="en-US" b="1" dirty="0">
                <a:latin typeface="Consolas" charset="0"/>
                <a:ea typeface="Consolas" charset="0"/>
                <a:cs typeface="Consolas" charset="0"/>
              </a:rPr>
              <a:t>Logic of Regression</a:t>
            </a:r>
          </a:p>
        </p:txBody>
      </p:sp>
      <p:sp>
        <p:nvSpPr>
          <p:cNvPr id="5" name="Slide Number Placeholder 4"/>
          <p:cNvSpPr>
            <a:spLocks noGrp="1"/>
          </p:cNvSpPr>
          <p:nvPr>
            <p:ph type="sldNum" sz="quarter" idx="12"/>
          </p:nvPr>
        </p:nvSpPr>
        <p:spPr/>
        <p:txBody>
          <a:bodyPr/>
          <a:lstStyle/>
          <a:p>
            <a:fld id="{4655F2EB-082D-1A4D-B2FA-EA5F6FE60629}" type="slidenum">
              <a:rPr lang="en-US" smtClean="0"/>
              <a:t>10</a:t>
            </a:fld>
            <a:endParaRPr lang="en-US"/>
          </a:p>
        </p:txBody>
      </p:sp>
      <p:cxnSp>
        <p:nvCxnSpPr>
          <p:cNvPr id="8" name="Straight Connector 7">
            <a:extLst>
              <a:ext uri="{FF2B5EF4-FFF2-40B4-BE49-F238E27FC236}">
                <a16:creationId xmlns:a16="http://schemas.microsoft.com/office/drawing/2014/main" id="{33A86441-A39A-B841-8E57-CD1742D26530}"/>
              </a:ext>
            </a:extLst>
          </p:cNvPr>
          <p:cNvCxnSpPr>
            <a:cxnSpLocks/>
          </p:cNvCxnSpPr>
          <p:nvPr/>
        </p:nvCxnSpPr>
        <p:spPr>
          <a:xfrm>
            <a:off x="4738577" y="2112335"/>
            <a:ext cx="0" cy="361507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DF93A64-B794-4943-9CE7-3BFF961617B2}"/>
              </a:ext>
            </a:extLst>
          </p:cNvPr>
          <p:cNvCxnSpPr/>
          <p:nvPr/>
        </p:nvCxnSpPr>
        <p:spPr>
          <a:xfrm>
            <a:off x="2835349" y="3857844"/>
            <a:ext cx="4664149" cy="10632"/>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E28E21A-B4AC-F24B-94CE-810915F52351}"/>
              </a:ext>
            </a:extLst>
          </p:cNvPr>
          <p:cNvCxnSpPr/>
          <p:nvPr/>
        </p:nvCxnSpPr>
        <p:spPr>
          <a:xfrm>
            <a:off x="2835349" y="2112335"/>
            <a:ext cx="0" cy="383480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A03870B-A560-1940-8BCE-C087D37C8940}"/>
              </a:ext>
            </a:extLst>
          </p:cNvPr>
          <p:cNvCxnSpPr>
            <a:cxnSpLocks/>
          </p:cNvCxnSpPr>
          <p:nvPr/>
        </p:nvCxnSpPr>
        <p:spPr>
          <a:xfrm flipH="1">
            <a:off x="2629787" y="5727405"/>
            <a:ext cx="435226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2519FF9-09CA-0D4B-87C0-26CC00687786}"/>
              </a:ext>
            </a:extLst>
          </p:cNvPr>
          <p:cNvSpPr/>
          <p:nvPr/>
        </p:nvSpPr>
        <p:spPr>
          <a:xfrm>
            <a:off x="3400647" y="4610985"/>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FC62F60-8F65-B645-BB17-47CA2909C95B}"/>
              </a:ext>
            </a:extLst>
          </p:cNvPr>
          <p:cNvSpPr/>
          <p:nvPr/>
        </p:nvSpPr>
        <p:spPr>
          <a:xfrm>
            <a:off x="3739117" y="3342166"/>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2CF2261-6521-064E-807D-68DDE20F98D5}"/>
              </a:ext>
            </a:extLst>
          </p:cNvPr>
          <p:cNvSpPr/>
          <p:nvPr/>
        </p:nvSpPr>
        <p:spPr>
          <a:xfrm>
            <a:off x="3829495" y="4571998"/>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0E5F2A2-127B-2646-8135-C1CAD65EEB7E}"/>
              </a:ext>
            </a:extLst>
          </p:cNvPr>
          <p:cNvSpPr/>
          <p:nvPr/>
        </p:nvSpPr>
        <p:spPr>
          <a:xfrm>
            <a:off x="3712536" y="3857844"/>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DE06C03-1C60-D248-8E0F-5C1EE9CC0BA0}"/>
              </a:ext>
            </a:extLst>
          </p:cNvPr>
          <p:cNvSpPr/>
          <p:nvPr/>
        </p:nvSpPr>
        <p:spPr>
          <a:xfrm>
            <a:off x="4065182" y="3645250"/>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0A535F5-E47A-444D-B3A8-FB934572E7FF}"/>
              </a:ext>
            </a:extLst>
          </p:cNvPr>
          <p:cNvSpPr/>
          <p:nvPr/>
        </p:nvSpPr>
        <p:spPr>
          <a:xfrm>
            <a:off x="3838354" y="4279601"/>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43C76AC-7F3D-A548-AEA3-ECA5697A51FB}"/>
              </a:ext>
            </a:extLst>
          </p:cNvPr>
          <p:cNvSpPr/>
          <p:nvPr/>
        </p:nvSpPr>
        <p:spPr>
          <a:xfrm>
            <a:off x="4295553" y="4089990"/>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3ACD7E5-78C0-BF4C-9E82-89AE165CEF70}"/>
              </a:ext>
            </a:extLst>
          </p:cNvPr>
          <p:cNvSpPr/>
          <p:nvPr/>
        </p:nvSpPr>
        <p:spPr>
          <a:xfrm>
            <a:off x="3224324" y="4136064"/>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6F3FBED-F3C1-EE47-A1C9-E96E8DB7B741}"/>
              </a:ext>
            </a:extLst>
          </p:cNvPr>
          <p:cNvSpPr/>
          <p:nvPr/>
        </p:nvSpPr>
        <p:spPr>
          <a:xfrm>
            <a:off x="4639340" y="3776327"/>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6E77BCD-44F0-0044-A39B-382311C4F0BA}"/>
              </a:ext>
            </a:extLst>
          </p:cNvPr>
          <p:cNvSpPr/>
          <p:nvPr/>
        </p:nvSpPr>
        <p:spPr>
          <a:xfrm>
            <a:off x="4394791" y="3420138"/>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3B0AA61-641C-A847-A51A-2B35602DDFEC}"/>
              </a:ext>
            </a:extLst>
          </p:cNvPr>
          <p:cNvSpPr/>
          <p:nvPr/>
        </p:nvSpPr>
        <p:spPr>
          <a:xfrm>
            <a:off x="4890976" y="4279600"/>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1A95FD4-FB6A-CD43-968B-C0021C41B45C}"/>
              </a:ext>
            </a:extLst>
          </p:cNvPr>
          <p:cNvSpPr/>
          <p:nvPr/>
        </p:nvSpPr>
        <p:spPr>
          <a:xfrm>
            <a:off x="4841357" y="3193536"/>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BF3DFC7-14DD-5D44-AB32-BBB808E6CF89}"/>
              </a:ext>
            </a:extLst>
          </p:cNvPr>
          <p:cNvSpPr/>
          <p:nvPr/>
        </p:nvSpPr>
        <p:spPr>
          <a:xfrm>
            <a:off x="5139071" y="3771009"/>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EE55BCC-7F88-9349-A09E-A7E860D36B81}"/>
              </a:ext>
            </a:extLst>
          </p:cNvPr>
          <p:cNvSpPr/>
          <p:nvPr/>
        </p:nvSpPr>
        <p:spPr>
          <a:xfrm>
            <a:off x="5188689" y="3327989"/>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1D4394BA-7087-B349-A497-62D92DF20848}"/>
              </a:ext>
            </a:extLst>
          </p:cNvPr>
          <p:cNvSpPr/>
          <p:nvPr/>
        </p:nvSpPr>
        <p:spPr>
          <a:xfrm>
            <a:off x="4415171" y="4607435"/>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FF64678-9682-D443-946B-BD6CE97C60F1}"/>
              </a:ext>
            </a:extLst>
          </p:cNvPr>
          <p:cNvSpPr/>
          <p:nvPr/>
        </p:nvSpPr>
        <p:spPr>
          <a:xfrm>
            <a:off x="3623932" y="5075271"/>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A61301B-1462-A840-A423-79FE906080D7}"/>
              </a:ext>
            </a:extLst>
          </p:cNvPr>
          <p:cNvSpPr/>
          <p:nvPr/>
        </p:nvSpPr>
        <p:spPr>
          <a:xfrm>
            <a:off x="5188688" y="2844264"/>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FAEBF60-CE2B-8F41-9A29-B2BCDC24ACB9}"/>
              </a:ext>
            </a:extLst>
          </p:cNvPr>
          <p:cNvSpPr/>
          <p:nvPr/>
        </p:nvSpPr>
        <p:spPr>
          <a:xfrm>
            <a:off x="5589183" y="3724932"/>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992B99D2-F174-134F-8549-C15812F00B76}"/>
              </a:ext>
            </a:extLst>
          </p:cNvPr>
          <p:cNvSpPr/>
          <p:nvPr/>
        </p:nvSpPr>
        <p:spPr>
          <a:xfrm>
            <a:off x="5401341" y="4144915"/>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4180913E-1602-2642-9E66-0A1DCDA9340B}"/>
              </a:ext>
            </a:extLst>
          </p:cNvPr>
          <p:cNvSpPr/>
          <p:nvPr/>
        </p:nvSpPr>
        <p:spPr>
          <a:xfrm>
            <a:off x="5794746" y="3193536"/>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AEAB681-2739-274D-A8A5-52EE274FD302}"/>
              </a:ext>
            </a:extLst>
          </p:cNvPr>
          <p:cNvSpPr/>
          <p:nvPr/>
        </p:nvSpPr>
        <p:spPr>
          <a:xfrm>
            <a:off x="5745128" y="2661797"/>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D68ABA2-2FEA-0446-B3B8-DCB2294FA40D}"/>
              </a:ext>
            </a:extLst>
          </p:cNvPr>
          <p:cNvSpPr/>
          <p:nvPr/>
        </p:nvSpPr>
        <p:spPr>
          <a:xfrm>
            <a:off x="6142076" y="3645250"/>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3094AB1F-C086-0E41-97F3-DDBAEC587643}"/>
              </a:ext>
            </a:extLst>
          </p:cNvPr>
          <p:cNvSpPr/>
          <p:nvPr/>
        </p:nvSpPr>
        <p:spPr>
          <a:xfrm>
            <a:off x="6414979" y="3193536"/>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07EF2F15-180C-E14A-A811-58EB30687786}"/>
              </a:ext>
            </a:extLst>
          </p:cNvPr>
          <p:cNvSpPr txBox="1"/>
          <p:nvPr/>
        </p:nvSpPr>
        <p:spPr>
          <a:xfrm>
            <a:off x="7590096" y="3673178"/>
            <a:ext cx="1704313" cy="369332"/>
          </a:xfrm>
          <a:prstGeom prst="rect">
            <a:avLst/>
          </a:prstGeom>
          <a:noFill/>
        </p:spPr>
        <p:txBody>
          <a:bodyPr wrap="none" rtlCol="0">
            <a:spAutoFit/>
          </a:bodyPr>
          <a:lstStyle/>
          <a:p>
            <a:r>
              <a:rPr lang="en-US" dirty="0">
                <a:solidFill>
                  <a:schemeClr val="accent5"/>
                </a:solidFill>
                <a:latin typeface="Consolas" panose="020B0609020204030204" pitchFamily="49" charset="0"/>
                <a:cs typeface="Consolas" panose="020B0609020204030204" pitchFamily="49" charset="0"/>
              </a:rPr>
              <a:t>Average of Y</a:t>
            </a:r>
          </a:p>
        </p:txBody>
      </p:sp>
      <p:sp>
        <p:nvSpPr>
          <p:cNvPr id="39" name="TextBox 38">
            <a:extLst>
              <a:ext uri="{FF2B5EF4-FFF2-40B4-BE49-F238E27FC236}">
                <a16:creationId xmlns:a16="http://schemas.microsoft.com/office/drawing/2014/main" id="{BEA07258-0E68-DF42-A6AB-95FDD5E44380}"/>
              </a:ext>
            </a:extLst>
          </p:cNvPr>
          <p:cNvSpPr txBox="1"/>
          <p:nvPr/>
        </p:nvSpPr>
        <p:spPr>
          <a:xfrm>
            <a:off x="2311645" y="3691324"/>
            <a:ext cx="296876" cy="369332"/>
          </a:xfrm>
          <a:prstGeom prst="rect">
            <a:avLst/>
          </a:prstGeom>
          <a:noFill/>
        </p:spPr>
        <p:txBody>
          <a:bodyPr wrap="none" rtlCol="0">
            <a:spAutoFit/>
          </a:bodyPr>
          <a:lstStyle/>
          <a:p>
            <a:r>
              <a:rPr lang="en-US" dirty="0"/>
              <a:t>Y</a:t>
            </a:r>
          </a:p>
        </p:txBody>
      </p:sp>
      <p:sp>
        <p:nvSpPr>
          <p:cNvPr id="40" name="TextBox 39">
            <a:extLst>
              <a:ext uri="{FF2B5EF4-FFF2-40B4-BE49-F238E27FC236}">
                <a16:creationId xmlns:a16="http://schemas.microsoft.com/office/drawing/2014/main" id="{49052E7F-2F7C-DD40-9BBB-25B35AA8BA7F}"/>
              </a:ext>
            </a:extLst>
          </p:cNvPr>
          <p:cNvSpPr txBox="1"/>
          <p:nvPr/>
        </p:nvSpPr>
        <p:spPr>
          <a:xfrm>
            <a:off x="4862621" y="5899293"/>
            <a:ext cx="304892" cy="369332"/>
          </a:xfrm>
          <a:prstGeom prst="rect">
            <a:avLst/>
          </a:prstGeom>
          <a:noFill/>
        </p:spPr>
        <p:txBody>
          <a:bodyPr wrap="none" rtlCol="0">
            <a:spAutoFit/>
          </a:bodyPr>
          <a:lstStyle/>
          <a:p>
            <a:r>
              <a:rPr lang="en-US" dirty="0"/>
              <a:t>X</a:t>
            </a:r>
          </a:p>
        </p:txBody>
      </p:sp>
      <p:sp>
        <p:nvSpPr>
          <p:cNvPr id="41" name="TextBox 40">
            <a:extLst>
              <a:ext uri="{FF2B5EF4-FFF2-40B4-BE49-F238E27FC236}">
                <a16:creationId xmlns:a16="http://schemas.microsoft.com/office/drawing/2014/main" id="{AF65CD95-09B9-A346-B56D-C9177E27E2AE}"/>
              </a:ext>
            </a:extLst>
          </p:cNvPr>
          <p:cNvSpPr txBox="1"/>
          <p:nvPr/>
        </p:nvSpPr>
        <p:spPr>
          <a:xfrm>
            <a:off x="4295553" y="1749171"/>
            <a:ext cx="1704313" cy="369332"/>
          </a:xfrm>
          <a:prstGeom prst="rect">
            <a:avLst/>
          </a:prstGeom>
          <a:noFill/>
        </p:spPr>
        <p:txBody>
          <a:bodyPr wrap="none" rtlCol="0">
            <a:spAutoFit/>
          </a:bodyPr>
          <a:lstStyle/>
          <a:p>
            <a:r>
              <a:rPr lang="en-US" dirty="0">
                <a:solidFill>
                  <a:schemeClr val="accent3"/>
                </a:solidFill>
                <a:latin typeface="Consolas" panose="020B0609020204030204" pitchFamily="49" charset="0"/>
                <a:cs typeface="Consolas" panose="020B0609020204030204" pitchFamily="49" charset="0"/>
              </a:rPr>
              <a:t>Average of X</a:t>
            </a:r>
          </a:p>
        </p:txBody>
      </p:sp>
      <p:cxnSp>
        <p:nvCxnSpPr>
          <p:cNvPr id="42" name="Straight Connector 41">
            <a:extLst>
              <a:ext uri="{FF2B5EF4-FFF2-40B4-BE49-F238E27FC236}">
                <a16:creationId xmlns:a16="http://schemas.microsoft.com/office/drawing/2014/main" id="{F1F588FF-7F45-FD47-B4A4-28ECE36B8FD2}"/>
              </a:ext>
            </a:extLst>
          </p:cNvPr>
          <p:cNvCxnSpPr/>
          <p:nvPr/>
        </p:nvCxnSpPr>
        <p:spPr>
          <a:xfrm flipV="1">
            <a:off x="2629787" y="2534087"/>
            <a:ext cx="4352260" cy="2565987"/>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4B4BA6F5-85EF-984D-810C-A32B9E194153}"/>
              </a:ext>
            </a:extLst>
          </p:cNvPr>
          <p:cNvSpPr txBox="1"/>
          <p:nvPr/>
        </p:nvSpPr>
        <p:spPr>
          <a:xfrm>
            <a:off x="7357730" y="1909119"/>
            <a:ext cx="3663432" cy="1200329"/>
          </a:xfrm>
          <a:prstGeom prst="rect">
            <a:avLst/>
          </a:prstGeom>
          <a:noFill/>
        </p:spPr>
        <p:txBody>
          <a:bodyPr wrap="square" rtlCol="0">
            <a:spAutoFit/>
          </a:bodyPr>
          <a:lstStyle/>
          <a:p>
            <a:r>
              <a:rPr lang="en-US" sz="2400" dirty="0">
                <a:solidFill>
                  <a:schemeClr val="accent6"/>
                </a:solidFill>
                <a:latin typeface="Consolas" panose="020B0609020204030204" pitchFamily="49" charset="0"/>
                <a:cs typeface="Consolas" panose="020B0609020204030204" pitchFamily="49" charset="0"/>
              </a:rPr>
              <a:t>Line always goes through the averages of X and Y</a:t>
            </a:r>
          </a:p>
        </p:txBody>
      </p:sp>
    </p:spTree>
    <p:extLst>
      <p:ext uri="{BB962C8B-B14F-4D97-AF65-F5344CB8AC3E}">
        <p14:creationId xmlns:p14="http://schemas.microsoft.com/office/powerpoint/2010/main" val="989467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9049"/>
            <a:ext cx="10515600" cy="837240"/>
          </a:xfrm>
        </p:spPr>
        <p:txBody>
          <a:bodyPr>
            <a:noAutofit/>
          </a:bodyPr>
          <a:lstStyle/>
          <a:p>
            <a:r>
              <a:rPr lang="en-US" b="1" dirty="0">
                <a:latin typeface="Consolas" charset="0"/>
                <a:ea typeface="Consolas" charset="0"/>
                <a:cs typeface="Consolas" charset="0"/>
              </a:rPr>
              <a:t>Two Main Types of Regression</a:t>
            </a:r>
          </a:p>
        </p:txBody>
      </p:sp>
      <p:sp>
        <p:nvSpPr>
          <p:cNvPr id="5" name="Slide Number Placeholder 4"/>
          <p:cNvSpPr>
            <a:spLocks noGrp="1"/>
          </p:cNvSpPr>
          <p:nvPr>
            <p:ph type="sldNum" sz="quarter" idx="12"/>
          </p:nvPr>
        </p:nvSpPr>
        <p:spPr/>
        <p:txBody>
          <a:bodyPr/>
          <a:lstStyle/>
          <a:p>
            <a:fld id="{4655F2EB-082D-1A4D-B2FA-EA5F6FE60629}" type="slidenum">
              <a:rPr lang="en-US" smtClean="0"/>
              <a:t>11</a:t>
            </a:fld>
            <a:endParaRPr lang="en-US"/>
          </a:p>
        </p:txBody>
      </p:sp>
      <p:sp>
        <p:nvSpPr>
          <p:cNvPr id="3" name="TextBox 2">
            <a:extLst>
              <a:ext uri="{FF2B5EF4-FFF2-40B4-BE49-F238E27FC236}">
                <a16:creationId xmlns:a16="http://schemas.microsoft.com/office/drawing/2014/main" id="{8986B26D-A974-C845-8368-4E9021BFB245}"/>
              </a:ext>
            </a:extLst>
          </p:cNvPr>
          <p:cNvSpPr txBox="1"/>
          <p:nvPr/>
        </p:nvSpPr>
        <p:spPr>
          <a:xfrm>
            <a:off x="2495107" y="1875150"/>
            <a:ext cx="1704313" cy="646331"/>
          </a:xfrm>
          <a:prstGeom prst="rect">
            <a:avLst/>
          </a:prstGeom>
          <a:noFill/>
        </p:spPr>
        <p:txBody>
          <a:bodyPr wrap="none" rtlCol="0">
            <a:spAutoFit/>
          </a:bodyPr>
          <a:lstStyle/>
          <a:p>
            <a:r>
              <a:rPr lang="en-US" sz="3600" b="1" dirty="0">
                <a:solidFill>
                  <a:schemeClr val="accent1"/>
                </a:solidFill>
                <a:latin typeface="Consolas" panose="020B0609020204030204" pitchFamily="49" charset="0"/>
                <a:cs typeface="Consolas" panose="020B0609020204030204" pitchFamily="49" charset="0"/>
              </a:rPr>
              <a:t>Simple</a:t>
            </a:r>
          </a:p>
        </p:txBody>
      </p:sp>
      <p:sp>
        <p:nvSpPr>
          <p:cNvPr id="20" name="TextBox 19">
            <a:extLst>
              <a:ext uri="{FF2B5EF4-FFF2-40B4-BE49-F238E27FC236}">
                <a16:creationId xmlns:a16="http://schemas.microsoft.com/office/drawing/2014/main" id="{81FA021D-7B95-AB40-8B5A-FA338B6F6A32}"/>
              </a:ext>
            </a:extLst>
          </p:cNvPr>
          <p:cNvSpPr txBox="1"/>
          <p:nvPr/>
        </p:nvSpPr>
        <p:spPr>
          <a:xfrm>
            <a:off x="7152167" y="1875150"/>
            <a:ext cx="2210862" cy="646331"/>
          </a:xfrm>
          <a:prstGeom prst="rect">
            <a:avLst/>
          </a:prstGeom>
          <a:noFill/>
        </p:spPr>
        <p:txBody>
          <a:bodyPr wrap="none" rtlCol="0">
            <a:spAutoFit/>
          </a:bodyPr>
          <a:lstStyle/>
          <a:p>
            <a:r>
              <a:rPr lang="en-US" sz="3600" b="1" dirty="0">
                <a:solidFill>
                  <a:schemeClr val="accent2"/>
                </a:solidFill>
                <a:latin typeface="Consolas" panose="020B0609020204030204" pitchFamily="49" charset="0"/>
                <a:cs typeface="Consolas" panose="020B0609020204030204" pitchFamily="49" charset="0"/>
              </a:rPr>
              <a:t>Multiple</a:t>
            </a:r>
          </a:p>
        </p:txBody>
      </p:sp>
      <p:sp>
        <p:nvSpPr>
          <p:cNvPr id="15" name="TextBox 14">
            <a:extLst>
              <a:ext uri="{FF2B5EF4-FFF2-40B4-BE49-F238E27FC236}">
                <a16:creationId xmlns:a16="http://schemas.microsoft.com/office/drawing/2014/main" id="{C1514F0D-7212-BB40-850D-F7F91705C5EE}"/>
              </a:ext>
            </a:extLst>
          </p:cNvPr>
          <p:cNvSpPr txBox="1"/>
          <p:nvPr/>
        </p:nvSpPr>
        <p:spPr>
          <a:xfrm>
            <a:off x="673396" y="2708308"/>
            <a:ext cx="4876800" cy="3046988"/>
          </a:xfrm>
          <a:prstGeom prst="rect">
            <a:avLst/>
          </a:prstGeom>
          <a:noFill/>
        </p:spPr>
        <p:txBody>
          <a:bodyPr wrap="square" rtlCol="0">
            <a:spAutoFit/>
          </a:bodyPr>
          <a:lstStyle/>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Only one predictor in the model</a:t>
            </a:r>
          </a:p>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When variables are standardized, gives same results as correlation</a:t>
            </a:r>
          </a:p>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When using a grouping variable, same results as t-test or ANOVA</a:t>
            </a:r>
          </a:p>
        </p:txBody>
      </p:sp>
      <p:sp>
        <p:nvSpPr>
          <p:cNvPr id="16" name="TextBox 15">
            <a:extLst>
              <a:ext uri="{FF2B5EF4-FFF2-40B4-BE49-F238E27FC236}">
                <a16:creationId xmlns:a16="http://schemas.microsoft.com/office/drawing/2014/main" id="{D2B4A178-E965-8E4B-82B3-D2B585C0AC5C}"/>
              </a:ext>
            </a:extLst>
          </p:cNvPr>
          <p:cNvSpPr txBox="1"/>
          <p:nvPr/>
        </p:nvSpPr>
        <p:spPr>
          <a:xfrm>
            <a:off x="6039293" y="2708308"/>
            <a:ext cx="5167423" cy="3046988"/>
          </a:xfrm>
          <a:prstGeom prst="rect">
            <a:avLst/>
          </a:prstGeom>
          <a:noFill/>
        </p:spPr>
        <p:txBody>
          <a:bodyPr wrap="square" rtlCol="0">
            <a:spAutoFit/>
          </a:bodyPr>
          <a:lstStyle/>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More than one variable in the model</a:t>
            </a:r>
          </a:p>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When variables are standardized, gives “partial” correlation</a:t>
            </a:r>
          </a:p>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Predictors can be any combination of categorical and continuous</a:t>
            </a:r>
          </a:p>
        </p:txBody>
      </p:sp>
    </p:spTree>
    <p:extLst>
      <p:ext uri="{BB962C8B-B14F-4D97-AF65-F5344CB8AC3E}">
        <p14:creationId xmlns:p14="http://schemas.microsoft.com/office/powerpoint/2010/main" val="584206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9049"/>
            <a:ext cx="10515600" cy="837240"/>
          </a:xfrm>
        </p:spPr>
        <p:txBody>
          <a:bodyPr>
            <a:noAutofit/>
          </a:bodyPr>
          <a:lstStyle/>
          <a:p>
            <a:r>
              <a:rPr lang="en-US" b="1" dirty="0">
                <a:latin typeface="Consolas" charset="0"/>
                <a:ea typeface="Consolas" charset="0"/>
                <a:cs typeface="Consolas" charset="0"/>
              </a:rPr>
              <a:t>Two Main Types of Regression</a:t>
            </a:r>
          </a:p>
        </p:txBody>
      </p:sp>
      <p:sp>
        <p:nvSpPr>
          <p:cNvPr id="5" name="Slide Number Placeholder 4"/>
          <p:cNvSpPr>
            <a:spLocks noGrp="1"/>
          </p:cNvSpPr>
          <p:nvPr>
            <p:ph type="sldNum" sz="quarter" idx="12"/>
          </p:nvPr>
        </p:nvSpPr>
        <p:spPr/>
        <p:txBody>
          <a:bodyPr/>
          <a:lstStyle/>
          <a:p>
            <a:fld id="{4655F2EB-082D-1A4D-B2FA-EA5F6FE60629}" type="slidenum">
              <a:rPr lang="en-US" smtClean="0"/>
              <a:t>12</a:t>
            </a:fld>
            <a:endParaRPr lang="en-US"/>
          </a:p>
        </p:txBody>
      </p:sp>
      <p:sp>
        <p:nvSpPr>
          <p:cNvPr id="3" name="TextBox 2">
            <a:extLst>
              <a:ext uri="{FF2B5EF4-FFF2-40B4-BE49-F238E27FC236}">
                <a16:creationId xmlns:a16="http://schemas.microsoft.com/office/drawing/2014/main" id="{8986B26D-A974-C845-8368-4E9021BFB245}"/>
              </a:ext>
            </a:extLst>
          </p:cNvPr>
          <p:cNvSpPr txBox="1"/>
          <p:nvPr/>
        </p:nvSpPr>
        <p:spPr>
          <a:xfrm>
            <a:off x="2495107" y="1875150"/>
            <a:ext cx="1704313" cy="646331"/>
          </a:xfrm>
          <a:prstGeom prst="rect">
            <a:avLst/>
          </a:prstGeom>
          <a:noFill/>
        </p:spPr>
        <p:txBody>
          <a:bodyPr wrap="none" rtlCol="0">
            <a:spAutoFit/>
          </a:bodyPr>
          <a:lstStyle/>
          <a:p>
            <a:r>
              <a:rPr lang="en-US" sz="3600" b="1" dirty="0">
                <a:solidFill>
                  <a:schemeClr val="accent1"/>
                </a:solidFill>
                <a:latin typeface="Consolas" panose="020B0609020204030204" pitchFamily="49" charset="0"/>
                <a:cs typeface="Consolas" panose="020B0609020204030204" pitchFamily="49" charset="0"/>
              </a:rPr>
              <a:t>Simple</a:t>
            </a:r>
          </a:p>
        </p:txBody>
      </p:sp>
      <p:sp>
        <p:nvSpPr>
          <p:cNvPr id="20" name="TextBox 19">
            <a:extLst>
              <a:ext uri="{FF2B5EF4-FFF2-40B4-BE49-F238E27FC236}">
                <a16:creationId xmlns:a16="http://schemas.microsoft.com/office/drawing/2014/main" id="{81FA021D-7B95-AB40-8B5A-FA338B6F6A32}"/>
              </a:ext>
            </a:extLst>
          </p:cNvPr>
          <p:cNvSpPr txBox="1"/>
          <p:nvPr/>
        </p:nvSpPr>
        <p:spPr>
          <a:xfrm>
            <a:off x="7152167" y="1875150"/>
            <a:ext cx="2210862" cy="646331"/>
          </a:xfrm>
          <a:prstGeom prst="rect">
            <a:avLst/>
          </a:prstGeom>
          <a:noFill/>
        </p:spPr>
        <p:txBody>
          <a:bodyPr wrap="none" rtlCol="0">
            <a:spAutoFit/>
          </a:bodyPr>
          <a:lstStyle/>
          <a:p>
            <a:r>
              <a:rPr lang="en-US" sz="3600" b="1" dirty="0">
                <a:solidFill>
                  <a:schemeClr val="bg1">
                    <a:lumMod val="95000"/>
                  </a:schemeClr>
                </a:solidFill>
                <a:latin typeface="Consolas" panose="020B0609020204030204" pitchFamily="49" charset="0"/>
                <a:cs typeface="Consolas" panose="020B0609020204030204" pitchFamily="49" charset="0"/>
              </a:rPr>
              <a:t>Multiple</a:t>
            </a:r>
          </a:p>
        </p:txBody>
      </p:sp>
      <p:sp>
        <p:nvSpPr>
          <p:cNvPr id="15" name="TextBox 14">
            <a:extLst>
              <a:ext uri="{FF2B5EF4-FFF2-40B4-BE49-F238E27FC236}">
                <a16:creationId xmlns:a16="http://schemas.microsoft.com/office/drawing/2014/main" id="{C1514F0D-7212-BB40-850D-F7F91705C5EE}"/>
              </a:ext>
            </a:extLst>
          </p:cNvPr>
          <p:cNvSpPr txBox="1"/>
          <p:nvPr/>
        </p:nvSpPr>
        <p:spPr>
          <a:xfrm>
            <a:off x="673396" y="2708308"/>
            <a:ext cx="4876800" cy="3046988"/>
          </a:xfrm>
          <a:prstGeom prst="rect">
            <a:avLst/>
          </a:prstGeom>
          <a:noFill/>
        </p:spPr>
        <p:txBody>
          <a:bodyPr wrap="square" rtlCol="0">
            <a:spAutoFit/>
          </a:bodyPr>
          <a:lstStyle/>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Only one predictor in the model</a:t>
            </a:r>
          </a:p>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When variables are standardized, gives same results as correlation</a:t>
            </a:r>
          </a:p>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When using a grouping variable, same results as t-test or ANOVA</a:t>
            </a:r>
          </a:p>
        </p:txBody>
      </p:sp>
      <p:sp>
        <p:nvSpPr>
          <p:cNvPr id="16" name="TextBox 15">
            <a:extLst>
              <a:ext uri="{FF2B5EF4-FFF2-40B4-BE49-F238E27FC236}">
                <a16:creationId xmlns:a16="http://schemas.microsoft.com/office/drawing/2014/main" id="{D2B4A178-E965-8E4B-82B3-D2B585C0AC5C}"/>
              </a:ext>
            </a:extLst>
          </p:cNvPr>
          <p:cNvSpPr txBox="1"/>
          <p:nvPr/>
        </p:nvSpPr>
        <p:spPr>
          <a:xfrm>
            <a:off x="6039293" y="2708308"/>
            <a:ext cx="5167423" cy="3046988"/>
          </a:xfrm>
          <a:prstGeom prst="rect">
            <a:avLst/>
          </a:prstGeom>
          <a:noFill/>
        </p:spPr>
        <p:txBody>
          <a:bodyPr wrap="square" rtlCol="0">
            <a:spAutoFit/>
          </a:bodyPr>
          <a:lstStyle/>
          <a:p>
            <a:pPr marL="571500" indent="-571500">
              <a:buFont typeface="Arial" panose="020B0604020202020204" pitchFamily="34" charset="0"/>
              <a:buChar char="•"/>
            </a:pPr>
            <a:r>
              <a:rPr lang="en-US" sz="2400" b="1" dirty="0">
                <a:solidFill>
                  <a:schemeClr val="bg1">
                    <a:lumMod val="95000"/>
                  </a:schemeClr>
                </a:solidFill>
                <a:latin typeface="Consolas" panose="020B0609020204030204" pitchFamily="49" charset="0"/>
                <a:cs typeface="Consolas" panose="020B0609020204030204" pitchFamily="49" charset="0"/>
              </a:rPr>
              <a:t>More than one variable in the model</a:t>
            </a:r>
          </a:p>
          <a:p>
            <a:pPr marL="571500" indent="-571500">
              <a:buFont typeface="Arial" panose="020B0604020202020204" pitchFamily="34" charset="0"/>
              <a:buChar char="•"/>
            </a:pPr>
            <a:r>
              <a:rPr lang="en-US" sz="2400" b="1" dirty="0">
                <a:solidFill>
                  <a:schemeClr val="bg1">
                    <a:lumMod val="95000"/>
                  </a:schemeClr>
                </a:solidFill>
                <a:latin typeface="Consolas" panose="020B0609020204030204" pitchFamily="49" charset="0"/>
                <a:cs typeface="Consolas" panose="020B0609020204030204" pitchFamily="49" charset="0"/>
              </a:rPr>
              <a:t>When variables are standardized, gives “partial” correlation</a:t>
            </a:r>
          </a:p>
          <a:p>
            <a:pPr marL="571500" indent="-571500">
              <a:buFont typeface="Arial" panose="020B0604020202020204" pitchFamily="34" charset="0"/>
              <a:buChar char="•"/>
            </a:pPr>
            <a:r>
              <a:rPr lang="en-US" sz="2400" b="1" dirty="0">
                <a:solidFill>
                  <a:schemeClr val="bg1">
                    <a:lumMod val="95000"/>
                  </a:schemeClr>
                </a:solidFill>
                <a:latin typeface="Consolas" panose="020B0609020204030204" pitchFamily="49" charset="0"/>
                <a:cs typeface="Consolas" panose="020B0609020204030204" pitchFamily="49" charset="0"/>
              </a:rPr>
              <a:t>Predictors can be any combination of categorical and continuous</a:t>
            </a:r>
          </a:p>
        </p:txBody>
      </p:sp>
    </p:spTree>
    <p:extLst>
      <p:ext uri="{BB962C8B-B14F-4D97-AF65-F5344CB8AC3E}">
        <p14:creationId xmlns:p14="http://schemas.microsoft.com/office/powerpoint/2010/main" val="397251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9049"/>
            <a:ext cx="10515600" cy="837240"/>
          </a:xfrm>
        </p:spPr>
        <p:txBody>
          <a:bodyPr>
            <a:noAutofit/>
          </a:bodyPr>
          <a:lstStyle/>
          <a:p>
            <a:r>
              <a:rPr lang="en-US" b="1" dirty="0">
                <a:solidFill>
                  <a:schemeClr val="accent6"/>
                </a:solidFill>
                <a:latin typeface="Consolas" charset="0"/>
                <a:ea typeface="Consolas" charset="0"/>
                <a:cs typeface="Consolas" charset="0"/>
              </a:rPr>
              <a:t>Simple Linear Regression</a:t>
            </a:r>
          </a:p>
        </p:txBody>
      </p:sp>
      <p:sp>
        <p:nvSpPr>
          <p:cNvPr id="5" name="Slide Number Placeholder 4"/>
          <p:cNvSpPr>
            <a:spLocks noGrp="1"/>
          </p:cNvSpPr>
          <p:nvPr>
            <p:ph type="sldNum" sz="quarter" idx="12"/>
          </p:nvPr>
        </p:nvSpPr>
        <p:spPr/>
        <p:txBody>
          <a:bodyPr/>
          <a:lstStyle/>
          <a:p>
            <a:fld id="{4655F2EB-082D-1A4D-B2FA-EA5F6FE60629}" type="slidenum">
              <a:rPr lang="en-US" smtClean="0"/>
              <a:t>13</a:t>
            </a:fld>
            <a:endParaRPr lang="en-US"/>
          </a:p>
        </p:txBody>
      </p:sp>
      <p:sp>
        <p:nvSpPr>
          <p:cNvPr id="15" name="TextBox 14">
            <a:extLst>
              <a:ext uri="{FF2B5EF4-FFF2-40B4-BE49-F238E27FC236}">
                <a16:creationId xmlns:a16="http://schemas.microsoft.com/office/drawing/2014/main" id="{C1514F0D-7212-BB40-850D-F7F91705C5EE}"/>
              </a:ext>
            </a:extLst>
          </p:cNvPr>
          <p:cNvSpPr txBox="1"/>
          <p:nvPr/>
        </p:nvSpPr>
        <p:spPr>
          <a:xfrm>
            <a:off x="838200" y="1489108"/>
            <a:ext cx="10388304" cy="1938992"/>
          </a:xfrm>
          <a:prstGeom prst="rect">
            <a:avLst/>
          </a:prstGeom>
          <a:noFill/>
        </p:spPr>
        <p:txBody>
          <a:bodyPr wrap="square" rtlCol="0">
            <a:spAutoFit/>
          </a:bodyPr>
          <a:lstStyle/>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Only one predictor in the model</a:t>
            </a:r>
          </a:p>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When variables are standardized, gives same results as correlation</a:t>
            </a:r>
          </a:p>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When using a grouping variable, same results as t-test or ANOVA</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5B16958-7D3F-264D-9109-72F89C2E845F}"/>
                  </a:ext>
                </a:extLst>
              </p:cNvPr>
              <p:cNvSpPr txBox="1"/>
              <p:nvPr/>
            </p:nvSpPr>
            <p:spPr>
              <a:xfrm>
                <a:off x="2466911" y="4384393"/>
                <a:ext cx="6810326" cy="1015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6600" b="1" i="1" smtClean="0">
                          <a:solidFill>
                            <a:schemeClr val="tx2"/>
                          </a:solidFill>
                          <a:latin typeface="Cambria Math" panose="02040503050406030204" pitchFamily="18" charset="0"/>
                        </a:rPr>
                        <m:t>𝒀</m:t>
                      </m:r>
                      <m:r>
                        <a:rPr lang="en-US" sz="6600" b="1" i="1" smtClean="0">
                          <a:solidFill>
                            <a:schemeClr val="tx2"/>
                          </a:solidFill>
                          <a:latin typeface="Cambria Math" panose="02040503050406030204" pitchFamily="18" charset="0"/>
                        </a:rPr>
                        <m:t>=</m:t>
                      </m:r>
                      <m:sSub>
                        <m:sSubPr>
                          <m:ctrlPr>
                            <a:rPr lang="en-US" sz="6600" b="1" i="1" smtClean="0">
                              <a:solidFill>
                                <a:schemeClr val="tx2"/>
                              </a:solidFill>
                              <a:latin typeface="Cambria Math" panose="02040503050406030204" pitchFamily="18" charset="0"/>
                            </a:rPr>
                          </m:ctrlPr>
                        </m:sSubPr>
                        <m:e>
                          <m:r>
                            <a:rPr lang="en-US" sz="6600" b="1" i="1" smtClean="0">
                              <a:solidFill>
                                <a:schemeClr val="tx2"/>
                              </a:solidFill>
                              <a:latin typeface="Cambria Math" panose="02040503050406030204" pitchFamily="18" charset="0"/>
                            </a:rPr>
                            <m:t>𝜷</m:t>
                          </m:r>
                        </m:e>
                        <m:sub>
                          <m:r>
                            <a:rPr lang="en-US" sz="6600" b="1" i="1" smtClean="0">
                              <a:solidFill>
                                <a:schemeClr val="tx2"/>
                              </a:solidFill>
                              <a:latin typeface="Cambria Math" panose="02040503050406030204" pitchFamily="18" charset="0"/>
                            </a:rPr>
                            <m:t>𝟎</m:t>
                          </m:r>
                        </m:sub>
                      </m:sSub>
                      <m:r>
                        <a:rPr lang="en-US" sz="6600" b="1" i="1" smtClean="0">
                          <a:solidFill>
                            <a:schemeClr val="tx2"/>
                          </a:solidFill>
                          <a:latin typeface="Cambria Math" panose="02040503050406030204" pitchFamily="18" charset="0"/>
                        </a:rPr>
                        <m:t>+</m:t>
                      </m:r>
                      <m:sSub>
                        <m:sSubPr>
                          <m:ctrlPr>
                            <a:rPr lang="en-US" sz="6600" b="1" i="1" smtClean="0">
                              <a:solidFill>
                                <a:schemeClr val="tx2"/>
                              </a:solidFill>
                              <a:latin typeface="Cambria Math" panose="02040503050406030204" pitchFamily="18" charset="0"/>
                            </a:rPr>
                          </m:ctrlPr>
                        </m:sSubPr>
                        <m:e>
                          <m:r>
                            <a:rPr lang="en-US" sz="6600" b="1" i="1" smtClean="0">
                              <a:solidFill>
                                <a:schemeClr val="tx2"/>
                              </a:solidFill>
                              <a:latin typeface="Cambria Math" panose="02040503050406030204" pitchFamily="18" charset="0"/>
                            </a:rPr>
                            <m:t>𝜷</m:t>
                          </m:r>
                        </m:e>
                        <m:sub>
                          <m:r>
                            <a:rPr lang="en-US" sz="6600" b="1" i="1" smtClean="0">
                              <a:solidFill>
                                <a:schemeClr val="tx2"/>
                              </a:solidFill>
                              <a:latin typeface="Cambria Math" panose="02040503050406030204" pitchFamily="18" charset="0"/>
                            </a:rPr>
                            <m:t>𝟏</m:t>
                          </m:r>
                        </m:sub>
                      </m:sSub>
                      <m:r>
                        <a:rPr lang="en-US" sz="6600" b="1" i="1" smtClean="0">
                          <a:solidFill>
                            <a:schemeClr val="tx2"/>
                          </a:solidFill>
                          <a:latin typeface="Cambria Math" panose="02040503050406030204" pitchFamily="18" charset="0"/>
                        </a:rPr>
                        <m:t>𝑿</m:t>
                      </m:r>
                      <m:r>
                        <a:rPr lang="en-US" sz="6600" b="1" i="1" smtClean="0">
                          <a:solidFill>
                            <a:schemeClr val="tx2"/>
                          </a:solidFill>
                          <a:latin typeface="Cambria Math" panose="02040503050406030204" pitchFamily="18" charset="0"/>
                        </a:rPr>
                        <m:t>+</m:t>
                      </m:r>
                      <m:r>
                        <a:rPr lang="en-US" sz="6600" b="1" i="1" smtClean="0">
                          <a:solidFill>
                            <a:schemeClr val="tx2"/>
                          </a:solidFill>
                          <a:latin typeface="Cambria Math" panose="02040503050406030204" pitchFamily="18" charset="0"/>
                        </a:rPr>
                        <m:t>𝝐</m:t>
                      </m:r>
                    </m:oMath>
                  </m:oMathPara>
                </a14:m>
                <a:endParaRPr lang="en-US" sz="6600" b="1" dirty="0">
                  <a:solidFill>
                    <a:schemeClr val="tx2"/>
                  </a:solidFill>
                </a:endParaRPr>
              </a:p>
            </p:txBody>
          </p:sp>
        </mc:Choice>
        <mc:Fallback xmlns="">
          <p:sp>
            <p:nvSpPr>
              <p:cNvPr id="7" name="TextBox 6">
                <a:extLst>
                  <a:ext uri="{FF2B5EF4-FFF2-40B4-BE49-F238E27FC236}">
                    <a16:creationId xmlns:a16="http://schemas.microsoft.com/office/drawing/2014/main" id="{B5B16958-7D3F-264D-9109-72F89C2E845F}"/>
                  </a:ext>
                </a:extLst>
              </p:cNvPr>
              <p:cNvSpPr txBox="1">
                <a:spLocks noRot="1" noChangeAspect="1" noMove="1" noResize="1" noEditPoints="1" noAdjustHandles="1" noChangeArrowheads="1" noChangeShapeType="1" noTextEdit="1"/>
              </p:cNvSpPr>
              <p:nvPr/>
            </p:nvSpPr>
            <p:spPr>
              <a:xfrm>
                <a:off x="2466911" y="4384393"/>
                <a:ext cx="6810326" cy="1015663"/>
              </a:xfrm>
              <a:prstGeom prst="rect">
                <a:avLst/>
              </a:prstGeom>
              <a:blipFill>
                <a:blip r:embed="rId3"/>
                <a:stretch>
                  <a:fillRect l="-2235" r="-1304" b="-32099"/>
                </a:stretch>
              </a:blipFill>
            </p:spPr>
            <p:txBody>
              <a:bodyPr/>
              <a:lstStyle/>
              <a:p>
                <a:r>
                  <a:rPr lang="en-US">
                    <a:noFill/>
                  </a:rPr>
                  <a:t> </a:t>
                </a:r>
              </a:p>
            </p:txBody>
          </p:sp>
        </mc:Fallback>
      </mc:AlternateContent>
    </p:spTree>
    <p:extLst>
      <p:ext uri="{BB962C8B-B14F-4D97-AF65-F5344CB8AC3E}">
        <p14:creationId xmlns:p14="http://schemas.microsoft.com/office/powerpoint/2010/main" val="766921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9049"/>
            <a:ext cx="10515600" cy="837240"/>
          </a:xfrm>
        </p:spPr>
        <p:txBody>
          <a:bodyPr>
            <a:noAutofit/>
          </a:bodyPr>
          <a:lstStyle/>
          <a:p>
            <a:r>
              <a:rPr lang="en-US" b="1" dirty="0">
                <a:solidFill>
                  <a:schemeClr val="accent6"/>
                </a:solidFill>
                <a:latin typeface="Consolas" charset="0"/>
                <a:ea typeface="Consolas" charset="0"/>
                <a:cs typeface="Consolas" charset="0"/>
              </a:rPr>
              <a:t>Simple Linear Regression</a:t>
            </a:r>
          </a:p>
        </p:txBody>
      </p:sp>
      <p:sp>
        <p:nvSpPr>
          <p:cNvPr id="5" name="Slide Number Placeholder 4"/>
          <p:cNvSpPr>
            <a:spLocks noGrp="1"/>
          </p:cNvSpPr>
          <p:nvPr>
            <p:ph type="sldNum" sz="quarter" idx="12"/>
          </p:nvPr>
        </p:nvSpPr>
        <p:spPr/>
        <p:txBody>
          <a:bodyPr/>
          <a:lstStyle/>
          <a:p>
            <a:fld id="{4655F2EB-082D-1A4D-B2FA-EA5F6FE60629}" type="slidenum">
              <a:rPr lang="en-US" smtClean="0"/>
              <a:t>14</a:t>
            </a:fld>
            <a:endParaRPr lang="en-US"/>
          </a:p>
        </p:txBody>
      </p:sp>
      <p:sp>
        <p:nvSpPr>
          <p:cNvPr id="15" name="TextBox 14">
            <a:extLst>
              <a:ext uri="{FF2B5EF4-FFF2-40B4-BE49-F238E27FC236}">
                <a16:creationId xmlns:a16="http://schemas.microsoft.com/office/drawing/2014/main" id="{C1514F0D-7212-BB40-850D-F7F91705C5EE}"/>
              </a:ext>
            </a:extLst>
          </p:cNvPr>
          <p:cNvSpPr txBox="1"/>
          <p:nvPr/>
        </p:nvSpPr>
        <p:spPr>
          <a:xfrm>
            <a:off x="838200" y="1489108"/>
            <a:ext cx="10388304" cy="1938992"/>
          </a:xfrm>
          <a:prstGeom prst="rect">
            <a:avLst/>
          </a:prstGeom>
          <a:noFill/>
        </p:spPr>
        <p:txBody>
          <a:bodyPr wrap="square" rtlCol="0">
            <a:spAutoFit/>
          </a:bodyPr>
          <a:lstStyle/>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Only one predictor in the model</a:t>
            </a:r>
          </a:p>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When variables are standardized, gives same results as correlation</a:t>
            </a:r>
          </a:p>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When using a grouping variable, same results as t-test or ANOVA</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5B16958-7D3F-264D-9109-72F89C2E845F}"/>
                  </a:ext>
                </a:extLst>
              </p:cNvPr>
              <p:cNvSpPr txBox="1"/>
              <p:nvPr/>
            </p:nvSpPr>
            <p:spPr>
              <a:xfrm>
                <a:off x="2466911" y="4384393"/>
                <a:ext cx="6810326" cy="1015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6600" b="1" i="1" smtClean="0">
                          <a:solidFill>
                            <a:schemeClr val="tx2"/>
                          </a:solidFill>
                          <a:latin typeface="Cambria Math" panose="02040503050406030204" pitchFamily="18" charset="0"/>
                        </a:rPr>
                        <m:t>𝒀</m:t>
                      </m:r>
                      <m:r>
                        <a:rPr lang="en-US" sz="6600" b="1" i="1" smtClean="0">
                          <a:solidFill>
                            <a:schemeClr val="tx2"/>
                          </a:solidFill>
                          <a:latin typeface="Cambria Math" panose="02040503050406030204" pitchFamily="18" charset="0"/>
                        </a:rPr>
                        <m:t>=</m:t>
                      </m:r>
                      <m:sSub>
                        <m:sSubPr>
                          <m:ctrlPr>
                            <a:rPr lang="en-US" sz="6600" b="1" i="1" smtClean="0">
                              <a:solidFill>
                                <a:schemeClr val="accent3"/>
                              </a:solidFill>
                              <a:latin typeface="Cambria Math" panose="02040503050406030204" pitchFamily="18" charset="0"/>
                            </a:rPr>
                          </m:ctrlPr>
                        </m:sSubPr>
                        <m:e>
                          <m:r>
                            <a:rPr lang="en-US" sz="6600" b="1" i="1" smtClean="0">
                              <a:solidFill>
                                <a:schemeClr val="accent3"/>
                              </a:solidFill>
                              <a:latin typeface="Cambria Math" panose="02040503050406030204" pitchFamily="18" charset="0"/>
                            </a:rPr>
                            <m:t>𝜷</m:t>
                          </m:r>
                        </m:e>
                        <m:sub>
                          <m:r>
                            <a:rPr lang="en-US" sz="6600" b="1" i="1" smtClean="0">
                              <a:solidFill>
                                <a:schemeClr val="accent3"/>
                              </a:solidFill>
                              <a:latin typeface="Cambria Math" panose="02040503050406030204" pitchFamily="18" charset="0"/>
                            </a:rPr>
                            <m:t>𝟎</m:t>
                          </m:r>
                        </m:sub>
                      </m:sSub>
                      <m:r>
                        <a:rPr lang="en-US" sz="6600" b="1" i="1" smtClean="0">
                          <a:solidFill>
                            <a:schemeClr val="tx2"/>
                          </a:solidFill>
                          <a:latin typeface="Cambria Math" panose="02040503050406030204" pitchFamily="18" charset="0"/>
                        </a:rPr>
                        <m:t>+</m:t>
                      </m:r>
                      <m:sSub>
                        <m:sSubPr>
                          <m:ctrlPr>
                            <a:rPr lang="en-US" sz="6600" b="1" i="1" smtClean="0">
                              <a:solidFill>
                                <a:schemeClr val="accent5"/>
                              </a:solidFill>
                              <a:latin typeface="Cambria Math" panose="02040503050406030204" pitchFamily="18" charset="0"/>
                            </a:rPr>
                          </m:ctrlPr>
                        </m:sSubPr>
                        <m:e>
                          <m:r>
                            <a:rPr lang="en-US" sz="6600" b="1" i="1" smtClean="0">
                              <a:solidFill>
                                <a:schemeClr val="accent5"/>
                              </a:solidFill>
                              <a:latin typeface="Cambria Math" panose="02040503050406030204" pitchFamily="18" charset="0"/>
                            </a:rPr>
                            <m:t>𝜷</m:t>
                          </m:r>
                        </m:e>
                        <m:sub>
                          <m:r>
                            <a:rPr lang="en-US" sz="6600" b="1" i="1" smtClean="0">
                              <a:solidFill>
                                <a:schemeClr val="accent5"/>
                              </a:solidFill>
                              <a:latin typeface="Cambria Math" panose="02040503050406030204" pitchFamily="18" charset="0"/>
                            </a:rPr>
                            <m:t>𝟏</m:t>
                          </m:r>
                        </m:sub>
                      </m:sSub>
                      <m:r>
                        <a:rPr lang="en-US" sz="6600" b="1" i="1" smtClean="0">
                          <a:solidFill>
                            <a:schemeClr val="tx2"/>
                          </a:solidFill>
                          <a:latin typeface="Cambria Math" panose="02040503050406030204" pitchFamily="18" charset="0"/>
                        </a:rPr>
                        <m:t>𝑿</m:t>
                      </m:r>
                      <m:r>
                        <a:rPr lang="en-US" sz="6600" b="1" i="1" smtClean="0">
                          <a:solidFill>
                            <a:schemeClr val="tx2"/>
                          </a:solidFill>
                          <a:latin typeface="Cambria Math" panose="02040503050406030204" pitchFamily="18" charset="0"/>
                        </a:rPr>
                        <m:t>+</m:t>
                      </m:r>
                      <m:r>
                        <a:rPr lang="en-US" sz="6600" b="1" i="1" smtClean="0">
                          <a:solidFill>
                            <a:schemeClr val="tx2"/>
                          </a:solidFill>
                          <a:latin typeface="Cambria Math" panose="02040503050406030204" pitchFamily="18" charset="0"/>
                        </a:rPr>
                        <m:t>𝝐</m:t>
                      </m:r>
                    </m:oMath>
                  </m:oMathPara>
                </a14:m>
                <a:endParaRPr lang="en-US" sz="6600" b="1" dirty="0">
                  <a:solidFill>
                    <a:schemeClr val="tx2"/>
                  </a:solidFill>
                </a:endParaRPr>
              </a:p>
            </p:txBody>
          </p:sp>
        </mc:Choice>
        <mc:Fallback xmlns="">
          <p:sp>
            <p:nvSpPr>
              <p:cNvPr id="7" name="TextBox 6">
                <a:extLst>
                  <a:ext uri="{FF2B5EF4-FFF2-40B4-BE49-F238E27FC236}">
                    <a16:creationId xmlns:a16="http://schemas.microsoft.com/office/drawing/2014/main" id="{B5B16958-7D3F-264D-9109-72F89C2E845F}"/>
                  </a:ext>
                </a:extLst>
              </p:cNvPr>
              <p:cNvSpPr txBox="1">
                <a:spLocks noRot="1" noChangeAspect="1" noMove="1" noResize="1" noEditPoints="1" noAdjustHandles="1" noChangeArrowheads="1" noChangeShapeType="1" noTextEdit="1"/>
              </p:cNvSpPr>
              <p:nvPr/>
            </p:nvSpPr>
            <p:spPr>
              <a:xfrm>
                <a:off x="2466911" y="4384393"/>
                <a:ext cx="6810326" cy="1015663"/>
              </a:xfrm>
              <a:prstGeom prst="rect">
                <a:avLst/>
              </a:prstGeom>
              <a:blipFill>
                <a:blip r:embed="rId3"/>
                <a:stretch>
                  <a:fillRect l="-2235" r="-1304" b="-3209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E3C6080E-20B2-0240-85F9-86966B9B4AEA}"/>
              </a:ext>
            </a:extLst>
          </p:cNvPr>
          <p:cNvSpPr txBox="1"/>
          <p:nvPr/>
        </p:nvSpPr>
        <p:spPr>
          <a:xfrm>
            <a:off x="3533612" y="5585815"/>
            <a:ext cx="2218877" cy="584775"/>
          </a:xfrm>
          <a:prstGeom prst="rect">
            <a:avLst/>
          </a:prstGeom>
          <a:noFill/>
        </p:spPr>
        <p:txBody>
          <a:bodyPr wrap="none" rtlCol="0">
            <a:spAutoFit/>
          </a:bodyPr>
          <a:lstStyle/>
          <a:p>
            <a:r>
              <a:rPr lang="en-US" sz="3200" b="1" dirty="0">
                <a:solidFill>
                  <a:schemeClr val="accent3"/>
                </a:solidFill>
                <a:latin typeface="Consolas" panose="020B0609020204030204" pitchFamily="49" charset="0"/>
                <a:cs typeface="Consolas" panose="020B0609020204030204" pitchFamily="49" charset="0"/>
              </a:rPr>
              <a:t>intercept</a:t>
            </a:r>
          </a:p>
        </p:txBody>
      </p:sp>
      <p:sp>
        <p:nvSpPr>
          <p:cNvPr id="8" name="TextBox 7">
            <a:extLst>
              <a:ext uri="{FF2B5EF4-FFF2-40B4-BE49-F238E27FC236}">
                <a16:creationId xmlns:a16="http://schemas.microsoft.com/office/drawing/2014/main" id="{748FCFF2-E7C5-7A43-835A-DAFB7FB6CE5B}"/>
              </a:ext>
            </a:extLst>
          </p:cNvPr>
          <p:cNvSpPr txBox="1"/>
          <p:nvPr/>
        </p:nvSpPr>
        <p:spPr>
          <a:xfrm>
            <a:off x="6032352" y="3690919"/>
            <a:ext cx="1314784" cy="584775"/>
          </a:xfrm>
          <a:prstGeom prst="rect">
            <a:avLst/>
          </a:prstGeom>
          <a:noFill/>
        </p:spPr>
        <p:txBody>
          <a:bodyPr wrap="none" rtlCol="0">
            <a:spAutoFit/>
          </a:bodyPr>
          <a:lstStyle/>
          <a:p>
            <a:r>
              <a:rPr lang="en-US" sz="3200" b="1" dirty="0">
                <a:solidFill>
                  <a:schemeClr val="accent5"/>
                </a:solidFill>
                <a:latin typeface="Consolas" panose="020B0609020204030204" pitchFamily="49" charset="0"/>
                <a:cs typeface="Consolas" panose="020B0609020204030204" pitchFamily="49" charset="0"/>
              </a:rPr>
              <a:t>slope</a:t>
            </a:r>
          </a:p>
        </p:txBody>
      </p:sp>
    </p:spTree>
    <p:extLst>
      <p:ext uri="{BB962C8B-B14F-4D97-AF65-F5344CB8AC3E}">
        <p14:creationId xmlns:p14="http://schemas.microsoft.com/office/powerpoint/2010/main" val="3120732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9049"/>
            <a:ext cx="10515600" cy="837240"/>
          </a:xfrm>
        </p:spPr>
        <p:txBody>
          <a:bodyPr>
            <a:noAutofit/>
          </a:bodyPr>
          <a:lstStyle/>
          <a:p>
            <a:r>
              <a:rPr lang="en-US" b="1" dirty="0">
                <a:solidFill>
                  <a:schemeClr val="accent6"/>
                </a:solidFill>
                <a:latin typeface="Consolas" charset="0"/>
                <a:ea typeface="Consolas" charset="0"/>
                <a:cs typeface="Consolas" charset="0"/>
              </a:rPr>
              <a:t>Simple Linear Regression</a:t>
            </a:r>
          </a:p>
        </p:txBody>
      </p:sp>
      <p:sp>
        <p:nvSpPr>
          <p:cNvPr id="5" name="Slide Number Placeholder 4"/>
          <p:cNvSpPr>
            <a:spLocks noGrp="1"/>
          </p:cNvSpPr>
          <p:nvPr>
            <p:ph type="sldNum" sz="quarter" idx="12"/>
          </p:nvPr>
        </p:nvSpPr>
        <p:spPr/>
        <p:txBody>
          <a:bodyPr/>
          <a:lstStyle/>
          <a:p>
            <a:fld id="{4655F2EB-082D-1A4D-B2FA-EA5F6FE60629}" type="slidenum">
              <a:rPr lang="en-US" smtClean="0"/>
              <a:t>15</a:t>
            </a:fld>
            <a:endParaRPr lang="en-US" dirty="0"/>
          </a:p>
        </p:txBody>
      </p:sp>
      <p:sp>
        <p:nvSpPr>
          <p:cNvPr id="15" name="TextBox 14">
            <a:extLst>
              <a:ext uri="{FF2B5EF4-FFF2-40B4-BE49-F238E27FC236}">
                <a16:creationId xmlns:a16="http://schemas.microsoft.com/office/drawing/2014/main" id="{C1514F0D-7212-BB40-850D-F7F91705C5EE}"/>
              </a:ext>
            </a:extLst>
          </p:cNvPr>
          <p:cNvSpPr txBox="1"/>
          <p:nvPr/>
        </p:nvSpPr>
        <p:spPr>
          <a:xfrm>
            <a:off x="838200" y="1489108"/>
            <a:ext cx="10388304" cy="1938992"/>
          </a:xfrm>
          <a:prstGeom prst="rect">
            <a:avLst/>
          </a:prstGeom>
          <a:noFill/>
        </p:spPr>
        <p:txBody>
          <a:bodyPr wrap="square" rtlCol="0">
            <a:spAutoFit/>
          </a:bodyPr>
          <a:lstStyle/>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Only one predictor in the model</a:t>
            </a:r>
          </a:p>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When variables are standardized, gives same results as correlation</a:t>
            </a:r>
          </a:p>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When using a grouping variable, same results as t-test or ANOVA</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5B16958-7D3F-264D-9109-72F89C2E845F}"/>
                  </a:ext>
                </a:extLst>
              </p:cNvPr>
              <p:cNvSpPr txBox="1"/>
              <p:nvPr/>
            </p:nvSpPr>
            <p:spPr>
              <a:xfrm>
                <a:off x="2466911" y="4384393"/>
                <a:ext cx="6810326" cy="1015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6600" b="1" i="1" smtClean="0">
                          <a:solidFill>
                            <a:schemeClr val="tx2"/>
                          </a:solidFill>
                          <a:latin typeface="Cambria Math" panose="02040503050406030204" pitchFamily="18" charset="0"/>
                        </a:rPr>
                        <m:t>𝒀</m:t>
                      </m:r>
                      <m:r>
                        <a:rPr lang="en-US" sz="6600" b="1" i="1" smtClean="0">
                          <a:solidFill>
                            <a:schemeClr val="tx2"/>
                          </a:solidFill>
                          <a:latin typeface="Cambria Math" panose="02040503050406030204" pitchFamily="18" charset="0"/>
                        </a:rPr>
                        <m:t>=</m:t>
                      </m:r>
                      <m:sSub>
                        <m:sSubPr>
                          <m:ctrlPr>
                            <a:rPr lang="en-US" sz="6600" b="1" i="1" smtClean="0">
                              <a:solidFill>
                                <a:schemeClr val="accent3"/>
                              </a:solidFill>
                              <a:latin typeface="Cambria Math" panose="02040503050406030204" pitchFamily="18" charset="0"/>
                            </a:rPr>
                          </m:ctrlPr>
                        </m:sSubPr>
                        <m:e>
                          <m:r>
                            <a:rPr lang="en-US" sz="6600" b="1" i="1" smtClean="0">
                              <a:solidFill>
                                <a:schemeClr val="accent3"/>
                              </a:solidFill>
                              <a:latin typeface="Cambria Math" panose="02040503050406030204" pitchFamily="18" charset="0"/>
                            </a:rPr>
                            <m:t>𝜷</m:t>
                          </m:r>
                        </m:e>
                        <m:sub>
                          <m:r>
                            <a:rPr lang="en-US" sz="6600" b="1" i="1" smtClean="0">
                              <a:solidFill>
                                <a:schemeClr val="accent3"/>
                              </a:solidFill>
                              <a:latin typeface="Cambria Math" panose="02040503050406030204" pitchFamily="18" charset="0"/>
                            </a:rPr>
                            <m:t>𝟎</m:t>
                          </m:r>
                        </m:sub>
                      </m:sSub>
                      <m:r>
                        <a:rPr lang="en-US" sz="6600" b="1" i="1" smtClean="0">
                          <a:solidFill>
                            <a:schemeClr val="tx2"/>
                          </a:solidFill>
                          <a:latin typeface="Cambria Math" panose="02040503050406030204" pitchFamily="18" charset="0"/>
                        </a:rPr>
                        <m:t>+</m:t>
                      </m:r>
                      <m:sSub>
                        <m:sSubPr>
                          <m:ctrlPr>
                            <a:rPr lang="en-US" sz="6600" b="1" i="1" smtClean="0">
                              <a:solidFill>
                                <a:schemeClr val="accent5"/>
                              </a:solidFill>
                              <a:latin typeface="Cambria Math" panose="02040503050406030204" pitchFamily="18" charset="0"/>
                            </a:rPr>
                          </m:ctrlPr>
                        </m:sSubPr>
                        <m:e>
                          <m:r>
                            <a:rPr lang="en-US" sz="6600" b="1" i="1" smtClean="0">
                              <a:solidFill>
                                <a:schemeClr val="accent5"/>
                              </a:solidFill>
                              <a:latin typeface="Cambria Math" panose="02040503050406030204" pitchFamily="18" charset="0"/>
                            </a:rPr>
                            <m:t>𝜷</m:t>
                          </m:r>
                        </m:e>
                        <m:sub>
                          <m:r>
                            <a:rPr lang="en-US" sz="6600" b="1" i="1" smtClean="0">
                              <a:solidFill>
                                <a:schemeClr val="accent5"/>
                              </a:solidFill>
                              <a:latin typeface="Cambria Math" panose="02040503050406030204" pitchFamily="18" charset="0"/>
                            </a:rPr>
                            <m:t>𝟏</m:t>
                          </m:r>
                        </m:sub>
                      </m:sSub>
                      <m:r>
                        <a:rPr lang="en-US" sz="6600" b="1" i="1" smtClean="0">
                          <a:solidFill>
                            <a:schemeClr val="tx2"/>
                          </a:solidFill>
                          <a:latin typeface="Cambria Math" panose="02040503050406030204" pitchFamily="18" charset="0"/>
                        </a:rPr>
                        <m:t>𝑿</m:t>
                      </m:r>
                      <m:r>
                        <a:rPr lang="en-US" sz="6600" b="1" i="1" smtClean="0">
                          <a:solidFill>
                            <a:schemeClr val="tx2"/>
                          </a:solidFill>
                          <a:latin typeface="Cambria Math" panose="02040503050406030204" pitchFamily="18" charset="0"/>
                        </a:rPr>
                        <m:t>+</m:t>
                      </m:r>
                      <m:r>
                        <a:rPr lang="en-US" sz="6600" b="1" i="1" smtClean="0">
                          <a:solidFill>
                            <a:schemeClr val="accent6"/>
                          </a:solidFill>
                          <a:latin typeface="Cambria Math" panose="02040503050406030204" pitchFamily="18" charset="0"/>
                        </a:rPr>
                        <m:t>𝝐</m:t>
                      </m:r>
                    </m:oMath>
                  </m:oMathPara>
                </a14:m>
                <a:endParaRPr lang="en-US" sz="6600" b="1" dirty="0">
                  <a:solidFill>
                    <a:schemeClr val="tx2"/>
                  </a:solidFill>
                </a:endParaRPr>
              </a:p>
            </p:txBody>
          </p:sp>
        </mc:Choice>
        <mc:Fallback xmlns="">
          <p:sp>
            <p:nvSpPr>
              <p:cNvPr id="7" name="TextBox 6">
                <a:extLst>
                  <a:ext uri="{FF2B5EF4-FFF2-40B4-BE49-F238E27FC236}">
                    <a16:creationId xmlns:a16="http://schemas.microsoft.com/office/drawing/2014/main" id="{B5B16958-7D3F-264D-9109-72F89C2E845F}"/>
                  </a:ext>
                </a:extLst>
              </p:cNvPr>
              <p:cNvSpPr txBox="1">
                <a:spLocks noRot="1" noChangeAspect="1" noMove="1" noResize="1" noEditPoints="1" noAdjustHandles="1" noChangeArrowheads="1" noChangeShapeType="1" noTextEdit="1"/>
              </p:cNvSpPr>
              <p:nvPr/>
            </p:nvSpPr>
            <p:spPr>
              <a:xfrm>
                <a:off x="2466911" y="4384393"/>
                <a:ext cx="6810326" cy="1015663"/>
              </a:xfrm>
              <a:prstGeom prst="rect">
                <a:avLst/>
              </a:prstGeom>
              <a:blipFill>
                <a:blip r:embed="rId3"/>
                <a:stretch>
                  <a:fillRect l="-2235" r="-1304" b="-3209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E3C6080E-20B2-0240-85F9-86966B9B4AEA}"/>
              </a:ext>
            </a:extLst>
          </p:cNvPr>
          <p:cNvSpPr txBox="1"/>
          <p:nvPr/>
        </p:nvSpPr>
        <p:spPr>
          <a:xfrm>
            <a:off x="3533612" y="5585815"/>
            <a:ext cx="2218877" cy="584775"/>
          </a:xfrm>
          <a:prstGeom prst="rect">
            <a:avLst/>
          </a:prstGeom>
          <a:noFill/>
        </p:spPr>
        <p:txBody>
          <a:bodyPr wrap="none" rtlCol="0">
            <a:spAutoFit/>
          </a:bodyPr>
          <a:lstStyle/>
          <a:p>
            <a:r>
              <a:rPr lang="en-US" sz="3200" b="1" dirty="0">
                <a:solidFill>
                  <a:schemeClr val="accent3"/>
                </a:solidFill>
                <a:latin typeface="Consolas" panose="020B0609020204030204" pitchFamily="49" charset="0"/>
                <a:cs typeface="Consolas" panose="020B0609020204030204" pitchFamily="49" charset="0"/>
              </a:rPr>
              <a:t>intercept</a:t>
            </a:r>
          </a:p>
        </p:txBody>
      </p:sp>
      <p:sp>
        <p:nvSpPr>
          <p:cNvPr id="8" name="TextBox 7">
            <a:extLst>
              <a:ext uri="{FF2B5EF4-FFF2-40B4-BE49-F238E27FC236}">
                <a16:creationId xmlns:a16="http://schemas.microsoft.com/office/drawing/2014/main" id="{748FCFF2-E7C5-7A43-835A-DAFB7FB6CE5B}"/>
              </a:ext>
            </a:extLst>
          </p:cNvPr>
          <p:cNvSpPr txBox="1"/>
          <p:nvPr/>
        </p:nvSpPr>
        <p:spPr>
          <a:xfrm>
            <a:off x="6032352" y="3690919"/>
            <a:ext cx="1314784" cy="584775"/>
          </a:xfrm>
          <a:prstGeom prst="rect">
            <a:avLst/>
          </a:prstGeom>
          <a:noFill/>
        </p:spPr>
        <p:txBody>
          <a:bodyPr wrap="none" rtlCol="0">
            <a:spAutoFit/>
          </a:bodyPr>
          <a:lstStyle/>
          <a:p>
            <a:r>
              <a:rPr lang="en-US" sz="3200" b="1" dirty="0">
                <a:solidFill>
                  <a:schemeClr val="accent5"/>
                </a:solidFill>
                <a:latin typeface="Consolas" panose="020B0609020204030204" pitchFamily="49" charset="0"/>
                <a:cs typeface="Consolas" panose="020B0609020204030204" pitchFamily="49" charset="0"/>
              </a:rPr>
              <a:t>slope</a:t>
            </a:r>
          </a:p>
        </p:txBody>
      </p:sp>
      <p:sp>
        <p:nvSpPr>
          <p:cNvPr id="9" name="TextBox 8">
            <a:extLst>
              <a:ext uri="{FF2B5EF4-FFF2-40B4-BE49-F238E27FC236}">
                <a16:creationId xmlns:a16="http://schemas.microsoft.com/office/drawing/2014/main" id="{0F0F520E-C4AE-6646-B042-F5CDF0E24B1D}"/>
              </a:ext>
            </a:extLst>
          </p:cNvPr>
          <p:cNvSpPr txBox="1"/>
          <p:nvPr/>
        </p:nvSpPr>
        <p:spPr>
          <a:xfrm>
            <a:off x="8610600" y="5285777"/>
            <a:ext cx="3102246" cy="1077218"/>
          </a:xfrm>
          <a:prstGeom prst="rect">
            <a:avLst/>
          </a:prstGeom>
          <a:noFill/>
        </p:spPr>
        <p:txBody>
          <a:bodyPr wrap="square" rtlCol="0">
            <a:spAutoFit/>
          </a:bodyPr>
          <a:lstStyle/>
          <a:p>
            <a:r>
              <a:rPr lang="en-US" sz="3200" b="1" dirty="0">
                <a:solidFill>
                  <a:schemeClr val="accent6"/>
                </a:solidFill>
                <a:latin typeface="Consolas" panose="020B0609020204030204" pitchFamily="49" charset="0"/>
                <a:cs typeface="Consolas" panose="020B0609020204030204" pitchFamily="49" charset="0"/>
              </a:rPr>
              <a:t>unexplained stuff in Y</a:t>
            </a:r>
          </a:p>
        </p:txBody>
      </p:sp>
    </p:spTree>
    <p:extLst>
      <p:ext uri="{BB962C8B-B14F-4D97-AF65-F5344CB8AC3E}">
        <p14:creationId xmlns:p14="http://schemas.microsoft.com/office/powerpoint/2010/main" val="576202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9049"/>
            <a:ext cx="10515600" cy="837240"/>
          </a:xfrm>
        </p:spPr>
        <p:txBody>
          <a:bodyPr>
            <a:noAutofit/>
          </a:bodyPr>
          <a:lstStyle/>
          <a:p>
            <a:r>
              <a:rPr lang="en-US" b="1" dirty="0">
                <a:solidFill>
                  <a:schemeClr val="accent6"/>
                </a:solidFill>
                <a:latin typeface="Consolas" charset="0"/>
                <a:ea typeface="Consolas" charset="0"/>
                <a:cs typeface="Consolas" charset="0"/>
              </a:rPr>
              <a:t>Simple Linear Regression</a:t>
            </a:r>
          </a:p>
        </p:txBody>
      </p:sp>
      <p:sp>
        <p:nvSpPr>
          <p:cNvPr id="5" name="Slide Number Placeholder 4"/>
          <p:cNvSpPr>
            <a:spLocks noGrp="1"/>
          </p:cNvSpPr>
          <p:nvPr>
            <p:ph type="sldNum" sz="quarter" idx="12"/>
          </p:nvPr>
        </p:nvSpPr>
        <p:spPr/>
        <p:txBody>
          <a:bodyPr/>
          <a:lstStyle/>
          <a:p>
            <a:fld id="{4655F2EB-082D-1A4D-B2FA-EA5F6FE60629}" type="slidenum">
              <a:rPr lang="en-US" smtClean="0"/>
              <a:t>16</a:t>
            </a:fld>
            <a:endParaRPr lang="en-US"/>
          </a:p>
        </p:txBody>
      </p:sp>
      <p:sp>
        <p:nvSpPr>
          <p:cNvPr id="15" name="TextBox 14">
            <a:extLst>
              <a:ext uri="{FF2B5EF4-FFF2-40B4-BE49-F238E27FC236}">
                <a16:creationId xmlns:a16="http://schemas.microsoft.com/office/drawing/2014/main" id="{C1514F0D-7212-BB40-850D-F7F91705C5EE}"/>
              </a:ext>
            </a:extLst>
          </p:cNvPr>
          <p:cNvSpPr txBox="1"/>
          <p:nvPr/>
        </p:nvSpPr>
        <p:spPr>
          <a:xfrm>
            <a:off x="838200" y="1489108"/>
            <a:ext cx="10388304" cy="1938992"/>
          </a:xfrm>
          <a:prstGeom prst="rect">
            <a:avLst/>
          </a:prstGeom>
          <a:noFill/>
        </p:spPr>
        <p:txBody>
          <a:bodyPr wrap="square" rtlCol="0">
            <a:spAutoFit/>
          </a:bodyPr>
          <a:lstStyle/>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Only one predictor in the model</a:t>
            </a:r>
          </a:p>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When variables are standardized, gives same results as correlation</a:t>
            </a:r>
          </a:p>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When using a grouping variable, same results as t-test or ANOVA</a:t>
            </a:r>
          </a:p>
        </p:txBody>
      </p:sp>
      <p:sp>
        <p:nvSpPr>
          <p:cNvPr id="8" name="Title 1">
            <a:extLst>
              <a:ext uri="{FF2B5EF4-FFF2-40B4-BE49-F238E27FC236}">
                <a16:creationId xmlns:a16="http://schemas.microsoft.com/office/drawing/2014/main" id="{FAE864E0-4EC9-794F-A772-2C1AE91223AC}"/>
              </a:ext>
            </a:extLst>
          </p:cNvPr>
          <p:cNvSpPr txBox="1">
            <a:spLocks/>
          </p:cNvSpPr>
          <p:nvPr/>
        </p:nvSpPr>
        <p:spPr>
          <a:xfrm>
            <a:off x="838200" y="4553013"/>
            <a:ext cx="10515600" cy="8372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6"/>
                </a:solidFill>
                <a:latin typeface="Consolas" charset="0"/>
                <a:ea typeface="Consolas" charset="0"/>
                <a:cs typeface="Consolas" charset="0"/>
              </a:rPr>
              <a:t>Example</a:t>
            </a:r>
          </a:p>
        </p:txBody>
      </p:sp>
      <p:sp>
        <p:nvSpPr>
          <p:cNvPr id="6" name="TextBox 5">
            <a:extLst>
              <a:ext uri="{FF2B5EF4-FFF2-40B4-BE49-F238E27FC236}">
                <a16:creationId xmlns:a16="http://schemas.microsoft.com/office/drawing/2014/main" id="{9F3ECC8E-50D8-1E4E-A15F-62B241ECFA3F}"/>
              </a:ext>
            </a:extLst>
          </p:cNvPr>
          <p:cNvSpPr txBox="1"/>
          <p:nvPr/>
        </p:nvSpPr>
        <p:spPr>
          <a:xfrm>
            <a:off x="4152605" y="3848248"/>
            <a:ext cx="7111999" cy="2246769"/>
          </a:xfrm>
          <a:prstGeom prst="rect">
            <a:avLst/>
          </a:prstGeom>
          <a:noFill/>
        </p:spPr>
        <p:txBody>
          <a:bodyPr wrap="square" rtlCol="0">
            <a:spAutoFit/>
          </a:bodyPr>
          <a:lstStyle/>
          <a:p>
            <a:r>
              <a:rPr lang="en-US" sz="2800" dirty="0">
                <a:solidFill>
                  <a:schemeClr val="accent3"/>
                </a:solidFill>
                <a:latin typeface="Consolas" panose="020B0609020204030204" pitchFamily="49" charset="0"/>
                <a:cs typeface="Consolas" panose="020B0609020204030204" pitchFamily="49" charset="0"/>
              </a:rPr>
              <a:t>We have two variables, X and Y, the predictor and outcome. We want to know if increases/decreases in X are associated (or predict) changes in Y.</a:t>
            </a:r>
          </a:p>
        </p:txBody>
      </p:sp>
    </p:spTree>
    <p:extLst>
      <p:ext uri="{BB962C8B-B14F-4D97-AF65-F5344CB8AC3E}">
        <p14:creationId xmlns:p14="http://schemas.microsoft.com/office/powerpoint/2010/main" val="3475257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9049"/>
            <a:ext cx="10515600" cy="837240"/>
          </a:xfrm>
        </p:spPr>
        <p:txBody>
          <a:bodyPr>
            <a:noAutofit/>
          </a:bodyPr>
          <a:lstStyle/>
          <a:p>
            <a:r>
              <a:rPr lang="en-US" b="1" dirty="0">
                <a:solidFill>
                  <a:schemeClr val="accent6"/>
                </a:solidFill>
                <a:latin typeface="Consolas" charset="0"/>
                <a:ea typeface="Consolas" charset="0"/>
                <a:cs typeface="Consolas" charset="0"/>
              </a:rPr>
              <a:t>Simple Linear Regression</a:t>
            </a:r>
          </a:p>
        </p:txBody>
      </p:sp>
      <p:sp>
        <p:nvSpPr>
          <p:cNvPr id="5" name="Slide Number Placeholder 4"/>
          <p:cNvSpPr>
            <a:spLocks noGrp="1"/>
          </p:cNvSpPr>
          <p:nvPr>
            <p:ph type="sldNum" sz="quarter" idx="12"/>
          </p:nvPr>
        </p:nvSpPr>
        <p:spPr/>
        <p:txBody>
          <a:bodyPr/>
          <a:lstStyle/>
          <a:p>
            <a:fld id="{4655F2EB-082D-1A4D-B2FA-EA5F6FE60629}" type="slidenum">
              <a:rPr lang="en-US" smtClean="0"/>
              <a:t>17</a:t>
            </a:fld>
            <a:endParaRPr lang="en-US"/>
          </a:p>
        </p:txBody>
      </p:sp>
      <p:sp>
        <p:nvSpPr>
          <p:cNvPr id="15" name="TextBox 14">
            <a:extLst>
              <a:ext uri="{FF2B5EF4-FFF2-40B4-BE49-F238E27FC236}">
                <a16:creationId xmlns:a16="http://schemas.microsoft.com/office/drawing/2014/main" id="{C1514F0D-7212-BB40-850D-F7F91705C5EE}"/>
              </a:ext>
            </a:extLst>
          </p:cNvPr>
          <p:cNvSpPr txBox="1"/>
          <p:nvPr/>
        </p:nvSpPr>
        <p:spPr>
          <a:xfrm>
            <a:off x="838200" y="1489108"/>
            <a:ext cx="10388304" cy="1938992"/>
          </a:xfrm>
          <a:prstGeom prst="rect">
            <a:avLst/>
          </a:prstGeom>
          <a:noFill/>
        </p:spPr>
        <p:txBody>
          <a:bodyPr wrap="square" rtlCol="0">
            <a:spAutoFit/>
          </a:bodyPr>
          <a:lstStyle/>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Only one predictor in the model</a:t>
            </a:r>
          </a:p>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When variables are standardized, gives same results as correlation</a:t>
            </a:r>
          </a:p>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When using a grouping variable, same results as t-test or ANOVA</a:t>
            </a:r>
          </a:p>
        </p:txBody>
      </p:sp>
      <p:sp>
        <p:nvSpPr>
          <p:cNvPr id="8" name="Title 1">
            <a:extLst>
              <a:ext uri="{FF2B5EF4-FFF2-40B4-BE49-F238E27FC236}">
                <a16:creationId xmlns:a16="http://schemas.microsoft.com/office/drawing/2014/main" id="{FAE864E0-4EC9-794F-A772-2C1AE91223AC}"/>
              </a:ext>
            </a:extLst>
          </p:cNvPr>
          <p:cNvSpPr txBox="1">
            <a:spLocks/>
          </p:cNvSpPr>
          <p:nvPr/>
        </p:nvSpPr>
        <p:spPr>
          <a:xfrm>
            <a:off x="838200" y="4553013"/>
            <a:ext cx="10515600" cy="8372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6"/>
                </a:solidFill>
                <a:latin typeface="Consolas" charset="0"/>
                <a:ea typeface="Consolas" charset="0"/>
                <a:cs typeface="Consolas" charset="0"/>
              </a:rPr>
              <a:t>Example</a:t>
            </a:r>
          </a:p>
        </p:txBody>
      </p:sp>
      <p:graphicFrame>
        <p:nvGraphicFramePr>
          <p:cNvPr id="6" name="Table 5">
            <a:extLst>
              <a:ext uri="{FF2B5EF4-FFF2-40B4-BE49-F238E27FC236}">
                <a16:creationId xmlns:a16="http://schemas.microsoft.com/office/drawing/2014/main" id="{6BDA1B09-A5FB-C74E-AC5D-2C2E4795D6C1}"/>
              </a:ext>
            </a:extLst>
          </p:cNvPr>
          <p:cNvGraphicFramePr>
            <a:graphicFrameLocks noGrp="1"/>
          </p:cNvGraphicFramePr>
          <p:nvPr>
            <p:extLst>
              <p:ext uri="{D42A27DB-BD31-4B8C-83A1-F6EECF244321}">
                <p14:modId xmlns:p14="http://schemas.microsoft.com/office/powerpoint/2010/main" val="2965368555"/>
              </p:ext>
            </p:extLst>
          </p:nvPr>
        </p:nvGraphicFramePr>
        <p:xfrm>
          <a:off x="4889500" y="3613150"/>
          <a:ext cx="6146800" cy="2743200"/>
        </p:xfrm>
        <a:graphic>
          <a:graphicData uri="http://schemas.openxmlformats.org/drawingml/2006/table">
            <a:tbl>
              <a:tblPr firstRow="1" bandRow="1">
                <a:tableStyleId>{5C22544A-7EE6-4342-B048-85BDC9FD1C3A}</a:tableStyleId>
              </a:tblPr>
              <a:tblGrid>
                <a:gridCol w="3073400">
                  <a:extLst>
                    <a:ext uri="{9D8B030D-6E8A-4147-A177-3AD203B41FA5}">
                      <a16:colId xmlns:a16="http://schemas.microsoft.com/office/drawing/2014/main" val="240136374"/>
                    </a:ext>
                  </a:extLst>
                </a:gridCol>
                <a:gridCol w="3073400">
                  <a:extLst>
                    <a:ext uri="{9D8B030D-6E8A-4147-A177-3AD203B41FA5}">
                      <a16:colId xmlns:a16="http://schemas.microsoft.com/office/drawing/2014/main" val="3916198996"/>
                    </a:ext>
                  </a:extLst>
                </a:gridCol>
              </a:tblGrid>
              <a:tr h="370840">
                <a:tc>
                  <a:txBody>
                    <a:bodyPr/>
                    <a:lstStyle/>
                    <a:p>
                      <a:pPr algn="ctr"/>
                      <a:r>
                        <a:rPr lang="en-US" sz="2400" dirty="0"/>
                        <a:t>X</a:t>
                      </a:r>
                    </a:p>
                  </a:txBody>
                  <a:tcPr/>
                </a:tc>
                <a:tc>
                  <a:txBody>
                    <a:bodyPr/>
                    <a:lstStyle/>
                    <a:p>
                      <a:pPr algn="ctr"/>
                      <a:r>
                        <a:rPr lang="en-US" sz="2400" dirty="0"/>
                        <a:t>Y</a:t>
                      </a:r>
                    </a:p>
                  </a:txBody>
                  <a:tcPr/>
                </a:tc>
                <a:extLst>
                  <a:ext uri="{0D108BD9-81ED-4DB2-BD59-A6C34878D82A}">
                    <a16:rowId xmlns:a16="http://schemas.microsoft.com/office/drawing/2014/main" val="1952393520"/>
                  </a:ext>
                </a:extLst>
              </a:tr>
              <a:tr h="370840">
                <a:tc>
                  <a:txBody>
                    <a:bodyPr/>
                    <a:lstStyle/>
                    <a:p>
                      <a:pPr algn="ctr"/>
                      <a:r>
                        <a:rPr lang="en-US" sz="2400" dirty="0"/>
                        <a:t>3</a:t>
                      </a:r>
                    </a:p>
                  </a:txBody>
                  <a:tcPr/>
                </a:tc>
                <a:tc>
                  <a:txBody>
                    <a:bodyPr/>
                    <a:lstStyle/>
                    <a:p>
                      <a:pPr algn="ctr"/>
                      <a:r>
                        <a:rPr lang="en-US" sz="2400" dirty="0"/>
                        <a:t>9</a:t>
                      </a:r>
                    </a:p>
                  </a:txBody>
                  <a:tcPr/>
                </a:tc>
                <a:extLst>
                  <a:ext uri="{0D108BD9-81ED-4DB2-BD59-A6C34878D82A}">
                    <a16:rowId xmlns:a16="http://schemas.microsoft.com/office/drawing/2014/main" val="327397719"/>
                  </a:ext>
                </a:extLst>
              </a:tr>
              <a:tr h="370840">
                <a:tc>
                  <a:txBody>
                    <a:bodyPr/>
                    <a:lstStyle/>
                    <a:p>
                      <a:pPr algn="ctr"/>
                      <a:r>
                        <a:rPr lang="en-US" sz="2400" dirty="0"/>
                        <a:t>2</a:t>
                      </a:r>
                    </a:p>
                  </a:txBody>
                  <a:tcPr/>
                </a:tc>
                <a:tc>
                  <a:txBody>
                    <a:bodyPr/>
                    <a:lstStyle/>
                    <a:p>
                      <a:pPr algn="ctr"/>
                      <a:r>
                        <a:rPr lang="en-US" sz="2400" dirty="0"/>
                        <a:t>7</a:t>
                      </a:r>
                    </a:p>
                  </a:txBody>
                  <a:tcPr/>
                </a:tc>
                <a:extLst>
                  <a:ext uri="{0D108BD9-81ED-4DB2-BD59-A6C34878D82A}">
                    <a16:rowId xmlns:a16="http://schemas.microsoft.com/office/drawing/2014/main" val="3031983636"/>
                  </a:ext>
                </a:extLst>
              </a:tr>
              <a:tr h="370840">
                <a:tc>
                  <a:txBody>
                    <a:bodyPr/>
                    <a:lstStyle/>
                    <a:p>
                      <a:pPr algn="ctr"/>
                      <a:r>
                        <a:rPr lang="en-US" sz="2400" dirty="0"/>
                        <a:t>4</a:t>
                      </a:r>
                    </a:p>
                  </a:txBody>
                  <a:tcPr/>
                </a:tc>
                <a:tc>
                  <a:txBody>
                    <a:bodyPr/>
                    <a:lstStyle/>
                    <a:p>
                      <a:pPr algn="ctr"/>
                      <a:r>
                        <a:rPr lang="en-US" sz="2400" dirty="0"/>
                        <a:t>8</a:t>
                      </a:r>
                    </a:p>
                  </a:txBody>
                  <a:tcPr/>
                </a:tc>
                <a:extLst>
                  <a:ext uri="{0D108BD9-81ED-4DB2-BD59-A6C34878D82A}">
                    <a16:rowId xmlns:a16="http://schemas.microsoft.com/office/drawing/2014/main" val="598305433"/>
                  </a:ext>
                </a:extLst>
              </a:tr>
              <a:tr h="370840">
                <a:tc>
                  <a:txBody>
                    <a:bodyPr/>
                    <a:lstStyle/>
                    <a:p>
                      <a:pPr algn="ctr"/>
                      <a:r>
                        <a:rPr lang="en-US" sz="2400" dirty="0"/>
                        <a:t>4</a:t>
                      </a:r>
                    </a:p>
                  </a:txBody>
                  <a:tcPr/>
                </a:tc>
                <a:tc>
                  <a:txBody>
                    <a:bodyPr/>
                    <a:lstStyle/>
                    <a:p>
                      <a:pPr algn="ctr"/>
                      <a:r>
                        <a:rPr lang="en-US" sz="2400" dirty="0"/>
                        <a:t>6</a:t>
                      </a:r>
                    </a:p>
                  </a:txBody>
                  <a:tcPr/>
                </a:tc>
                <a:extLst>
                  <a:ext uri="{0D108BD9-81ED-4DB2-BD59-A6C34878D82A}">
                    <a16:rowId xmlns:a16="http://schemas.microsoft.com/office/drawing/2014/main" val="1380432249"/>
                  </a:ext>
                </a:extLst>
              </a:tr>
              <a:tr h="370840">
                <a:tc>
                  <a:txBody>
                    <a:bodyPr/>
                    <a:lstStyle/>
                    <a:p>
                      <a:pPr algn="ctr"/>
                      <a:r>
                        <a:rPr lang="en-US" sz="2400" dirty="0"/>
                        <a:t>5</a:t>
                      </a:r>
                    </a:p>
                  </a:txBody>
                  <a:tcPr/>
                </a:tc>
                <a:tc>
                  <a:txBody>
                    <a:bodyPr/>
                    <a:lstStyle/>
                    <a:p>
                      <a:pPr algn="ctr"/>
                      <a:r>
                        <a:rPr lang="en-US" sz="2400" dirty="0"/>
                        <a:t>9</a:t>
                      </a:r>
                    </a:p>
                  </a:txBody>
                  <a:tcPr/>
                </a:tc>
                <a:extLst>
                  <a:ext uri="{0D108BD9-81ED-4DB2-BD59-A6C34878D82A}">
                    <a16:rowId xmlns:a16="http://schemas.microsoft.com/office/drawing/2014/main" val="2424070124"/>
                  </a:ext>
                </a:extLst>
              </a:tr>
            </a:tbl>
          </a:graphicData>
        </a:graphic>
      </p:graphicFrame>
    </p:spTree>
    <p:extLst>
      <p:ext uri="{BB962C8B-B14F-4D97-AF65-F5344CB8AC3E}">
        <p14:creationId xmlns:p14="http://schemas.microsoft.com/office/powerpoint/2010/main" val="1772176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accent1"/>
                </a:solidFill>
                <a:latin typeface="Consolas" charset="0"/>
                <a:ea typeface="Consolas" charset="0"/>
                <a:cs typeface="Consolas" charset="0"/>
              </a:rPr>
              <a:t>Regression vs. Correlation</a:t>
            </a:r>
          </a:p>
        </p:txBody>
      </p:sp>
      <p:sp>
        <p:nvSpPr>
          <p:cNvPr id="3" name="Slide Number Placeholder 2"/>
          <p:cNvSpPr>
            <a:spLocks noGrp="1"/>
          </p:cNvSpPr>
          <p:nvPr>
            <p:ph type="sldNum" sz="quarter" idx="12"/>
          </p:nvPr>
        </p:nvSpPr>
        <p:spPr/>
        <p:txBody>
          <a:bodyPr/>
          <a:lstStyle/>
          <a:p>
            <a:fld id="{4655F2EB-082D-1A4D-B2FA-EA5F6FE60629}" type="slidenum">
              <a:rPr lang="en-US" smtClean="0"/>
              <a:t>18</a:t>
            </a:fld>
            <a:endParaRPr lang="en-US"/>
          </a:p>
        </p:txBody>
      </p:sp>
      <p:sp>
        <p:nvSpPr>
          <p:cNvPr id="6" name="Rectangle 5">
            <a:extLst>
              <a:ext uri="{FF2B5EF4-FFF2-40B4-BE49-F238E27FC236}">
                <a16:creationId xmlns:a16="http://schemas.microsoft.com/office/drawing/2014/main" id="{D519B397-B0C8-1748-B24D-92F67CBEC963}"/>
              </a:ext>
            </a:extLst>
          </p:cNvPr>
          <p:cNvSpPr/>
          <p:nvPr/>
        </p:nvSpPr>
        <p:spPr>
          <a:xfrm>
            <a:off x="838200" y="1692276"/>
            <a:ext cx="10515600" cy="3770263"/>
          </a:xfrm>
          <a:prstGeom prst="rect">
            <a:avLst/>
          </a:prstGeom>
        </p:spPr>
        <p:txBody>
          <a:bodyPr wrap="square">
            <a:spAutoFit/>
          </a:bodyPr>
          <a:lstStyle/>
          <a:p>
            <a:pPr marL="514350" indent="-514350">
              <a:spcAft>
                <a:spcPts val="600"/>
              </a:spcAft>
              <a:buFont typeface="Arial" panose="020B0604020202020204" pitchFamily="34" charset="0"/>
              <a:buChar char="•"/>
            </a:pPr>
            <a:r>
              <a:rPr lang="en-US" sz="3200" b="1" dirty="0">
                <a:solidFill>
                  <a:schemeClr val="tx2"/>
                </a:solidFill>
                <a:latin typeface="Consolas" charset="0"/>
                <a:cs typeface="Consolas" charset="0"/>
              </a:rPr>
              <a:t>Very related</a:t>
            </a:r>
          </a:p>
          <a:p>
            <a:pPr marL="514350" indent="-514350">
              <a:spcAft>
                <a:spcPts val="600"/>
              </a:spcAft>
              <a:buFont typeface="Arial" panose="020B0604020202020204" pitchFamily="34" charset="0"/>
              <a:buChar char="•"/>
            </a:pPr>
            <a:r>
              <a:rPr lang="en-US" sz="3200" b="1" dirty="0">
                <a:solidFill>
                  <a:schemeClr val="tx2"/>
                </a:solidFill>
                <a:latin typeface="Consolas" charset="0"/>
                <a:cs typeface="Consolas" charset="0"/>
              </a:rPr>
              <a:t>In simple regression, when variables are standardized, they are the same thing </a:t>
            </a:r>
          </a:p>
          <a:p>
            <a:pPr marL="1428750" lvl="2" indent="-514350">
              <a:spcAft>
                <a:spcPts val="600"/>
              </a:spcAft>
              <a:buFont typeface="Arial" panose="020B0604020202020204" pitchFamily="34" charset="0"/>
              <a:buChar char="•"/>
            </a:pPr>
            <a:r>
              <a:rPr lang="en-US" sz="3200" b="1" dirty="0">
                <a:solidFill>
                  <a:schemeClr val="tx2"/>
                </a:solidFill>
                <a:latin typeface="Consolas" charset="0"/>
                <a:cs typeface="Consolas" charset="0"/>
              </a:rPr>
              <a:t>(just with directionality in regression)</a:t>
            </a:r>
          </a:p>
          <a:p>
            <a:pPr marL="514350" indent="-514350">
              <a:spcAft>
                <a:spcPts val="600"/>
              </a:spcAft>
              <a:buFont typeface="Arial" panose="020B0604020202020204" pitchFamily="34" charset="0"/>
              <a:buChar char="•"/>
            </a:pPr>
            <a:r>
              <a:rPr lang="en-US" sz="3200" b="1" dirty="0">
                <a:solidFill>
                  <a:schemeClr val="tx2"/>
                </a:solidFill>
                <a:latin typeface="Consolas" charset="0"/>
                <a:cs typeface="Consolas" charset="0"/>
              </a:rPr>
              <a:t>Jamovi provides both standardized and non-standardized results</a:t>
            </a:r>
          </a:p>
        </p:txBody>
      </p:sp>
      <p:sp>
        <p:nvSpPr>
          <p:cNvPr id="7" name="Rectangle 1">
            <a:extLst>
              <a:ext uri="{FF2B5EF4-FFF2-40B4-BE49-F238E27FC236}">
                <a16:creationId xmlns:a16="http://schemas.microsoft.com/office/drawing/2014/main" id="{989E403B-5C3A-9F48-A17F-F56745B2FA6E}"/>
              </a:ext>
            </a:extLst>
          </p:cNvPr>
          <p:cNvSpPr>
            <a:spLocks noChangeArrowheads="1"/>
          </p:cNvSpPr>
          <p:nvPr/>
        </p:nvSpPr>
        <p:spPr bwMode="auto">
          <a:xfrm>
            <a:off x="3075781" y="23844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4206795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accent1"/>
                </a:solidFill>
                <a:latin typeface="Consolas" charset="0"/>
                <a:ea typeface="Consolas" charset="0"/>
                <a:cs typeface="Consolas" charset="0"/>
              </a:rPr>
              <a:t>Quick Note: </a:t>
            </a:r>
            <a:r>
              <a:rPr lang="en-US" sz="6000" b="1" dirty="0">
                <a:solidFill>
                  <a:schemeClr val="accent1"/>
                </a:solidFill>
                <a:latin typeface="Consolas" charset="0"/>
                <a:ea typeface="Consolas" charset="0"/>
                <a:cs typeface="Consolas" charset="0"/>
              </a:rPr>
              <a:t>Models</a:t>
            </a:r>
            <a:endParaRPr lang="en-US" b="1" dirty="0">
              <a:solidFill>
                <a:schemeClr val="accent1"/>
              </a:solidFill>
              <a:latin typeface="Consolas" charset="0"/>
              <a:ea typeface="Consolas" charset="0"/>
              <a:cs typeface="Consolas" charset="0"/>
            </a:endParaRPr>
          </a:p>
        </p:txBody>
      </p:sp>
      <p:sp>
        <p:nvSpPr>
          <p:cNvPr id="3" name="Slide Number Placeholder 2"/>
          <p:cNvSpPr>
            <a:spLocks noGrp="1"/>
          </p:cNvSpPr>
          <p:nvPr>
            <p:ph type="sldNum" sz="quarter" idx="12"/>
          </p:nvPr>
        </p:nvSpPr>
        <p:spPr/>
        <p:txBody>
          <a:bodyPr/>
          <a:lstStyle/>
          <a:p>
            <a:fld id="{4655F2EB-082D-1A4D-B2FA-EA5F6FE60629}" type="slidenum">
              <a:rPr lang="en-US" smtClean="0"/>
              <a:t>19</a:t>
            </a:fld>
            <a:endParaRPr lang="en-US"/>
          </a:p>
        </p:txBody>
      </p:sp>
      <p:sp>
        <p:nvSpPr>
          <p:cNvPr id="6" name="Rectangle 5">
            <a:extLst>
              <a:ext uri="{FF2B5EF4-FFF2-40B4-BE49-F238E27FC236}">
                <a16:creationId xmlns:a16="http://schemas.microsoft.com/office/drawing/2014/main" id="{D519B397-B0C8-1748-B24D-92F67CBEC963}"/>
              </a:ext>
            </a:extLst>
          </p:cNvPr>
          <p:cNvSpPr/>
          <p:nvPr/>
        </p:nvSpPr>
        <p:spPr>
          <a:xfrm>
            <a:off x="838200" y="1692276"/>
            <a:ext cx="10515600" cy="4185761"/>
          </a:xfrm>
          <a:prstGeom prst="rect">
            <a:avLst/>
          </a:prstGeom>
        </p:spPr>
        <p:txBody>
          <a:bodyPr wrap="square">
            <a:spAutoFit/>
          </a:bodyPr>
          <a:lstStyle/>
          <a:p>
            <a:pPr marL="514350" indent="-514350">
              <a:spcAft>
                <a:spcPts val="600"/>
              </a:spcAft>
              <a:buFont typeface="Arial" panose="020B0604020202020204" pitchFamily="34" charset="0"/>
              <a:buChar char="•"/>
            </a:pPr>
            <a:r>
              <a:rPr lang="en-US" sz="3200" b="1" dirty="0">
                <a:solidFill>
                  <a:schemeClr val="tx2"/>
                </a:solidFill>
                <a:latin typeface="Consolas" charset="0"/>
                <a:cs typeface="Consolas" charset="0"/>
              </a:rPr>
              <a:t>Models are just simplifications of the world that help us describe it</a:t>
            </a:r>
          </a:p>
          <a:p>
            <a:pPr marL="514350" indent="-514350">
              <a:spcAft>
                <a:spcPts val="600"/>
              </a:spcAft>
              <a:buFont typeface="Arial" panose="020B0604020202020204" pitchFamily="34" charset="0"/>
              <a:buChar char="•"/>
            </a:pPr>
            <a:endParaRPr lang="en-US" sz="1100" b="1" dirty="0">
              <a:solidFill>
                <a:schemeClr val="tx2"/>
              </a:solidFill>
              <a:latin typeface="Consolas" charset="0"/>
              <a:cs typeface="Consolas" charset="0"/>
            </a:endParaRPr>
          </a:p>
          <a:p>
            <a:pPr marL="514350" indent="-514350">
              <a:spcAft>
                <a:spcPts val="600"/>
              </a:spcAft>
              <a:buFont typeface="Arial" panose="020B0604020202020204" pitchFamily="34" charset="0"/>
              <a:buChar char="•"/>
            </a:pPr>
            <a:r>
              <a:rPr lang="en-US" sz="3200" b="1" dirty="0">
                <a:solidFill>
                  <a:schemeClr val="accent6"/>
                </a:solidFill>
                <a:latin typeface="Consolas" charset="0"/>
                <a:cs typeface="Consolas" charset="0"/>
              </a:rPr>
              <a:t>“All models are wrong, but some models are useful.” </a:t>
            </a:r>
            <a:r>
              <a:rPr lang="en-US" sz="2000" b="1" dirty="0">
                <a:solidFill>
                  <a:schemeClr val="accent6"/>
                </a:solidFill>
                <a:latin typeface="Consolas" charset="0"/>
                <a:cs typeface="Consolas" charset="0"/>
              </a:rPr>
              <a:t>- George E.P. Box (1979)</a:t>
            </a:r>
          </a:p>
          <a:p>
            <a:pPr marL="514350" indent="-514350">
              <a:spcAft>
                <a:spcPts val="600"/>
              </a:spcAft>
              <a:buFont typeface="Arial" panose="020B0604020202020204" pitchFamily="34" charset="0"/>
              <a:buChar char="•"/>
            </a:pPr>
            <a:endParaRPr lang="en-US" sz="1100" b="1" dirty="0">
              <a:solidFill>
                <a:schemeClr val="tx2"/>
              </a:solidFill>
              <a:latin typeface="Consolas" charset="0"/>
              <a:cs typeface="Consolas" charset="0"/>
            </a:endParaRPr>
          </a:p>
          <a:p>
            <a:pPr marL="514350" indent="-514350">
              <a:spcAft>
                <a:spcPts val="600"/>
              </a:spcAft>
              <a:buFont typeface="Arial" panose="020B0604020202020204" pitchFamily="34" charset="0"/>
              <a:buChar char="•"/>
            </a:pPr>
            <a:r>
              <a:rPr lang="en-US" sz="3200" b="1" dirty="0">
                <a:solidFill>
                  <a:schemeClr val="accent3"/>
                </a:solidFill>
                <a:latin typeface="Consolas" charset="0"/>
                <a:cs typeface="Consolas" charset="0"/>
              </a:rPr>
              <a:t>A model is useful when it represents reality and is concise enough to understand and act on it</a:t>
            </a:r>
          </a:p>
        </p:txBody>
      </p:sp>
      <p:sp>
        <p:nvSpPr>
          <p:cNvPr id="7" name="Rectangle 1">
            <a:extLst>
              <a:ext uri="{FF2B5EF4-FFF2-40B4-BE49-F238E27FC236}">
                <a16:creationId xmlns:a16="http://schemas.microsoft.com/office/drawing/2014/main" id="{989E403B-5C3A-9F48-A17F-F56745B2FA6E}"/>
              </a:ext>
            </a:extLst>
          </p:cNvPr>
          <p:cNvSpPr>
            <a:spLocks noChangeArrowheads="1"/>
          </p:cNvSpPr>
          <p:nvPr/>
        </p:nvSpPr>
        <p:spPr bwMode="auto">
          <a:xfrm>
            <a:off x="3075781" y="23844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1528295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6561" y="1214437"/>
            <a:ext cx="11602995" cy="2387600"/>
          </a:xfrm>
        </p:spPr>
        <p:txBody>
          <a:bodyPr>
            <a:noAutofit/>
          </a:bodyPr>
          <a:lstStyle/>
          <a:p>
            <a:r>
              <a:rPr lang="en-US" sz="8000" b="1" dirty="0">
                <a:solidFill>
                  <a:schemeClr val="tx2"/>
                </a:solidFill>
                <a:latin typeface="Consolas" charset="0"/>
                <a:ea typeface="Consolas" charset="0"/>
                <a:cs typeface="Consolas" charset="0"/>
              </a:rPr>
              <a:t>Applied Statistical Analysis</a:t>
            </a:r>
          </a:p>
        </p:txBody>
      </p:sp>
      <p:sp>
        <p:nvSpPr>
          <p:cNvPr id="3" name="Subtitle 2"/>
          <p:cNvSpPr>
            <a:spLocks noGrp="1"/>
          </p:cNvSpPr>
          <p:nvPr>
            <p:ph type="subTitle" idx="1"/>
          </p:nvPr>
        </p:nvSpPr>
        <p:spPr>
          <a:xfrm>
            <a:off x="1524000" y="3719382"/>
            <a:ext cx="9144000" cy="1383957"/>
          </a:xfrm>
        </p:spPr>
        <p:txBody>
          <a:bodyPr>
            <a:normAutofit/>
          </a:bodyPr>
          <a:lstStyle/>
          <a:p>
            <a:r>
              <a:rPr lang="en-US" sz="3600" b="1" dirty="0">
                <a:solidFill>
                  <a:schemeClr val="accent2"/>
                </a:solidFill>
                <a:latin typeface="Consolas" charset="0"/>
                <a:ea typeface="Consolas" charset="0"/>
                <a:cs typeface="Consolas" charset="0"/>
              </a:rPr>
              <a:t>EDUC 6050</a:t>
            </a:r>
          </a:p>
          <a:p>
            <a:r>
              <a:rPr lang="en-US" sz="3600" b="1">
                <a:solidFill>
                  <a:schemeClr val="accent3"/>
                </a:solidFill>
                <a:latin typeface="Consolas" charset="0"/>
                <a:ea typeface="Consolas" charset="0"/>
                <a:cs typeface="Consolas" charset="0"/>
              </a:rPr>
              <a:t>Week 12</a:t>
            </a:r>
            <a:endParaRPr lang="en-US" sz="3600" b="1" dirty="0">
              <a:solidFill>
                <a:schemeClr val="accent3"/>
              </a:solidFill>
              <a:latin typeface="Consolas" charset="0"/>
              <a:ea typeface="Consolas" charset="0"/>
              <a:cs typeface="Consolas" charset="0"/>
            </a:endParaRPr>
          </a:p>
        </p:txBody>
      </p:sp>
      <p:sp>
        <p:nvSpPr>
          <p:cNvPr id="5" name="Title 1"/>
          <p:cNvSpPr txBox="1">
            <a:spLocks/>
          </p:cNvSpPr>
          <p:nvPr/>
        </p:nvSpPr>
        <p:spPr>
          <a:xfrm>
            <a:off x="840259" y="5857102"/>
            <a:ext cx="10515600" cy="6403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chemeClr val="accent4"/>
                </a:solidFill>
                <a:latin typeface="Consolas" charset="0"/>
                <a:ea typeface="Consolas" charset="0"/>
                <a:cs typeface="Consolas" charset="0"/>
              </a:rPr>
              <a:t>Finding clarity using data</a:t>
            </a:r>
          </a:p>
        </p:txBody>
      </p:sp>
    </p:spTree>
    <p:extLst>
      <p:ext uri="{BB962C8B-B14F-4D97-AF65-F5344CB8AC3E}">
        <p14:creationId xmlns:p14="http://schemas.microsoft.com/office/powerpoint/2010/main" val="524432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655F2EB-082D-1A4D-B2FA-EA5F6FE60629}" type="slidenum">
              <a:rPr lang="en-US" smtClean="0"/>
              <a:t>20</a:t>
            </a:fld>
            <a:endParaRPr lang="en-US"/>
          </a:p>
        </p:txBody>
      </p:sp>
      <p:sp>
        <p:nvSpPr>
          <p:cNvPr id="6" name="Rectangle 5">
            <a:extLst>
              <a:ext uri="{FF2B5EF4-FFF2-40B4-BE49-F238E27FC236}">
                <a16:creationId xmlns:a16="http://schemas.microsoft.com/office/drawing/2014/main" id="{FF9B2763-F698-DD42-A9C1-C33304C189D7}"/>
              </a:ext>
            </a:extLst>
          </p:cNvPr>
          <p:cNvSpPr/>
          <p:nvPr/>
        </p:nvSpPr>
        <p:spPr>
          <a:xfrm>
            <a:off x="838201" y="2816920"/>
            <a:ext cx="5491162" cy="3539430"/>
          </a:xfrm>
          <a:prstGeom prst="rect">
            <a:avLst/>
          </a:prstGeom>
        </p:spPr>
        <p:txBody>
          <a:bodyPr wrap="square">
            <a:spAutoFit/>
          </a:bodyPr>
          <a:lstStyle/>
          <a:p>
            <a:pPr marL="514350" indent="-514350">
              <a:buFont typeface="+mj-lt"/>
              <a:buAutoNum type="arabicPeriod"/>
            </a:pPr>
            <a:r>
              <a:rPr lang="en-US" sz="3200" b="1" dirty="0">
                <a:solidFill>
                  <a:schemeClr val="tx2"/>
                </a:solidFill>
                <a:latin typeface="Consolas" charset="0"/>
                <a:cs typeface="Consolas" charset="0"/>
              </a:rPr>
              <a:t>Two or more variables, </a:t>
            </a:r>
          </a:p>
          <a:p>
            <a:pPr marL="514350" indent="-514350">
              <a:buFont typeface="+mj-lt"/>
              <a:buAutoNum type="arabicPeriod"/>
            </a:pPr>
            <a:r>
              <a:rPr lang="en-US" sz="3200" b="1" dirty="0">
                <a:solidFill>
                  <a:schemeClr val="tx2"/>
                </a:solidFill>
                <a:latin typeface="Consolas" charset="0"/>
                <a:cs typeface="Consolas" charset="0"/>
              </a:rPr>
              <a:t>Outcome needs to be continuous</a:t>
            </a:r>
          </a:p>
          <a:p>
            <a:pPr marL="514350" indent="-514350">
              <a:buFont typeface="+mj-lt"/>
              <a:buAutoNum type="arabicPeriod"/>
            </a:pPr>
            <a:r>
              <a:rPr lang="en-US" sz="3200" b="1" dirty="0">
                <a:solidFill>
                  <a:schemeClr val="tx2"/>
                </a:solidFill>
                <a:latin typeface="Consolas" charset="0"/>
                <a:cs typeface="Consolas" charset="0"/>
              </a:rPr>
              <a:t>Others can be continuous or categorical</a:t>
            </a:r>
          </a:p>
        </p:txBody>
      </p:sp>
      <p:sp>
        <p:nvSpPr>
          <p:cNvPr id="4" name="Rectangle 3">
            <a:extLst>
              <a:ext uri="{FF2B5EF4-FFF2-40B4-BE49-F238E27FC236}">
                <a16:creationId xmlns:a16="http://schemas.microsoft.com/office/drawing/2014/main" id="{A9A7F9C6-98E9-014F-960A-C15A15421568}"/>
              </a:ext>
            </a:extLst>
          </p:cNvPr>
          <p:cNvSpPr/>
          <p:nvPr/>
        </p:nvSpPr>
        <p:spPr>
          <a:xfrm>
            <a:off x="838201" y="601146"/>
            <a:ext cx="5262979" cy="1938992"/>
          </a:xfrm>
          <a:prstGeom prst="rect">
            <a:avLst/>
          </a:prstGeom>
        </p:spPr>
        <p:txBody>
          <a:bodyPr wrap="none">
            <a:spAutoFit/>
          </a:bodyPr>
          <a:lstStyle/>
          <a:p>
            <a:r>
              <a:rPr lang="en-US" sz="6000" b="1" dirty="0">
                <a:solidFill>
                  <a:schemeClr val="accent6"/>
                </a:solidFill>
                <a:latin typeface="Consolas" charset="0"/>
                <a:cs typeface="Consolas" charset="0"/>
              </a:rPr>
              <a:t>General</a:t>
            </a:r>
          </a:p>
          <a:p>
            <a:r>
              <a:rPr lang="en-US" sz="6000" b="1" dirty="0">
                <a:solidFill>
                  <a:schemeClr val="accent6"/>
                </a:solidFill>
                <a:latin typeface="Consolas" charset="0"/>
                <a:cs typeface="Consolas" charset="0"/>
              </a:rPr>
              <a:t>Requirements</a:t>
            </a:r>
            <a:endParaRPr lang="en-US" sz="4000" dirty="0">
              <a:solidFill>
                <a:schemeClr val="accent6"/>
              </a:solidFill>
            </a:endParaRPr>
          </a:p>
        </p:txBody>
      </p:sp>
      <p:graphicFrame>
        <p:nvGraphicFramePr>
          <p:cNvPr id="8" name="Table 7">
            <a:extLst>
              <a:ext uri="{FF2B5EF4-FFF2-40B4-BE49-F238E27FC236}">
                <a16:creationId xmlns:a16="http://schemas.microsoft.com/office/drawing/2014/main" id="{65976E1B-731E-B944-A0B6-C091087F5C69}"/>
              </a:ext>
            </a:extLst>
          </p:cNvPr>
          <p:cNvGraphicFramePr>
            <a:graphicFrameLocks noGrp="1"/>
          </p:cNvGraphicFramePr>
          <p:nvPr>
            <p:extLst>
              <p:ext uri="{D42A27DB-BD31-4B8C-83A1-F6EECF244321}">
                <p14:modId xmlns:p14="http://schemas.microsoft.com/office/powerpoint/2010/main" val="679087503"/>
              </p:ext>
            </p:extLst>
          </p:nvPr>
        </p:nvGraphicFramePr>
        <p:xfrm>
          <a:off x="6672263" y="682674"/>
          <a:ext cx="5091113" cy="5342989"/>
        </p:xfrm>
        <a:graphic>
          <a:graphicData uri="http://schemas.openxmlformats.org/drawingml/2006/table">
            <a:tbl>
              <a:tblPr firstRow="1" bandRow="1">
                <a:tableStyleId>{5C22544A-7EE6-4342-B048-85BDC9FD1C3A}</a:tableStyleId>
              </a:tblPr>
              <a:tblGrid>
                <a:gridCol w="1310642">
                  <a:extLst>
                    <a:ext uri="{9D8B030D-6E8A-4147-A177-3AD203B41FA5}">
                      <a16:colId xmlns:a16="http://schemas.microsoft.com/office/drawing/2014/main" val="20000"/>
                    </a:ext>
                  </a:extLst>
                </a:gridCol>
                <a:gridCol w="1889758">
                  <a:extLst>
                    <a:ext uri="{9D8B030D-6E8A-4147-A177-3AD203B41FA5}">
                      <a16:colId xmlns:a16="http://schemas.microsoft.com/office/drawing/2014/main" val="20001"/>
                    </a:ext>
                  </a:extLst>
                </a:gridCol>
                <a:gridCol w="1890713">
                  <a:extLst>
                    <a:ext uri="{9D8B030D-6E8A-4147-A177-3AD203B41FA5}">
                      <a16:colId xmlns:a16="http://schemas.microsoft.com/office/drawing/2014/main" val="20002"/>
                    </a:ext>
                  </a:extLst>
                </a:gridCol>
              </a:tblGrid>
              <a:tr h="710029">
                <a:tc>
                  <a:txBody>
                    <a:bodyPr/>
                    <a:lstStyle/>
                    <a:p>
                      <a:pPr algn="ctr"/>
                      <a:r>
                        <a:rPr lang="en-US" sz="3200" dirty="0"/>
                        <a:t>ID</a:t>
                      </a:r>
                    </a:p>
                  </a:txBody>
                  <a:tcPr/>
                </a:tc>
                <a:tc>
                  <a:txBody>
                    <a:bodyPr/>
                    <a:lstStyle/>
                    <a:p>
                      <a:pPr algn="ctr"/>
                      <a:r>
                        <a:rPr lang="en-US" sz="3200" dirty="0"/>
                        <a:t>X</a:t>
                      </a:r>
                    </a:p>
                  </a:txBody>
                  <a:tcPr/>
                </a:tc>
                <a:tc>
                  <a:txBody>
                    <a:bodyPr/>
                    <a:lstStyle/>
                    <a:p>
                      <a:pPr algn="ctr"/>
                      <a:r>
                        <a:rPr lang="en-US" sz="3200" dirty="0"/>
                        <a:t>Y</a:t>
                      </a:r>
                    </a:p>
                  </a:txBody>
                  <a:tcPr/>
                </a:tc>
                <a:extLst>
                  <a:ext uri="{0D108BD9-81ED-4DB2-BD59-A6C34878D82A}">
                    <a16:rowId xmlns:a16="http://schemas.microsoft.com/office/drawing/2014/main" val="10000"/>
                  </a:ext>
                </a:extLst>
              </a:tr>
              <a:tr h="370840">
                <a:tc>
                  <a:txBody>
                    <a:bodyPr/>
                    <a:lstStyle/>
                    <a:p>
                      <a:pPr algn="ctr"/>
                      <a:r>
                        <a:rPr lang="en-US" sz="3200" dirty="0"/>
                        <a:t>1</a:t>
                      </a:r>
                    </a:p>
                  </a:txBody>
                  <a:tcPr/>
                </a:tc>
                <a:tc>
                  <a:txBody>
                    <a:bodyPr/>
                    <a:lstStyle/>
                    <a:p>
                      <a:pPr algn="ctr" rtl="0" fontAlgn="ctr"/>
                      <a:r>
                        <a:rPr lang="en-US" sz="3200" b="0" i="0" u="none" strike="noStrike">
                          <a:solidFill>
                            <a:srgbClr val="000000"/>
                          </a:solidFill>
                          <a:effectLst/>
                          <a:latin typeface="Calibri" panose="020F0502020204030204" pitchFamily="34" charset="0"/>
                        </a:rPr>
                        <a:t>8</a:t>
                      </a:r>
                    </a:p>
                  </a:txBody>
                  <a:tcPr marL="9525" marR="9525" marT="9525" marB="0" anchor="ctr"/>
                </a:tc>
                <a:tc>
                  <a:txBody>
                    <a:bodyPr/>
                    <a:lstStyle/>
                    <a:p>
                      <a:pPr algn="ctr" rtl="0" fontAlgn="ctr"/>
                      <a:r>
                        <a:rPr lang="en-US" sz="3200" b="0" i="0" u="none" strike="noStrike">
                          <a:solidFill>
                            <a:srgbClr val="000000"/>
                          </a:solidFill>
                          <a:effectLst/>
                          <a:latin typeface="Calibri" panose="020F0502020204030204" pitchFamily="34" charset="0"/>
                        </a:rPr>
                        <a:t>7</a:t>
                      </a:r>
                    </a:p>
                  </a:txBody>
                  <a:tcPr marL="9525" marR="9525" marT="9525" marB="0" anchor="ctr"/>
                </a:tc>
                <a:extLst>
                  <a:ext uri="{0D108BD9-81ED-4DB2-BD59-A6C34878D82A}">
                    <a16:rowId xmlns:a16="http://schemas.microsoft.com/office/drawing/2014/main" val="10001"/>
                  </a:ext>
                </a:extLst>
              </a:tr>
              <a:tr h="370840">
                <a:tc>
                  <a:txBody>
                    <a:bodyPr/>
                    <a:lstStyle/>
                    <a:p>
                      <a:pPr algn="ctr"/>
                      <a:r>
                        <a:rPr lang="en-US" sz="3200" dirty="0"/>
                        <a:t>2</a:t>
                      </a:r>
                    </a:p>
                  </a:txBody>
                  <a:tcPr/>
                </a:tc>
                <a:tc>
                  <a:txBody>
                    <a:bodyPr/>
                    <a:lstStyle/>
                    <a:p>
                      <a:pPr algn="ctr" rtl="0" fontAlgn="ctr"/>
                      <a:r>
                        <a:rPr lang="en-US" sz="3200" b="0" i="0" u="none" strike="noStrike">
                          <a:solidFill>
                            <a:srgbClr val="000000"/>
                          </a:solidFill>
                          <a:effectLst/>
                          <a:latin typeface="Calibri" panose="020F0502020204030204" pitchFamily="34" charset="0"/>
                        </a:rPr>
                        <a:t>6</a:t>
                      </a:r>
                    </a:p>
                  </a:txBody>
                  <a:tcPr marL="9525" marR="9525" marT="9525" marB="0" anchor="ctr"/>
                </a:tc>
                <a:tc>
                  <a:txBody>
                    <a:bodyPr/>
                    <a:lstStyle/>
                    <a:p>
                      <a:pPr algn="ctr" rtl="0" fontAlgn="ctr"/>
                      <a:r>
                        <a:rPr lang="en-US" sz="3200" b="0" i="0" u="none" strike="noStrike">
                          <a:solidFill>
                            <a:srgbClr val="000000"/>
                          </a:solidFill>
                          <a:effectLst/>
                          <a:latin typeface="Calibri" panose="020F0502020204030204" pitchFamily="34" charset="0"/>
                        </a:rPr>
                        <a:t>2</a:t>
                      </a:r>
                    </a:p>
                  </a:txBody>
                  <a:tcPr marL="9525" marR="9525" marT="9525" marB="0" anchor="ctr"/>
                </a:tc>
                <a:extLst>
                  <a:ext uri="{0D108BD9-81ED-4DB2-BD59-A6C34878D82A}">
                    <a16:rowId xmlns:a16="http://schemas.microsoft.com/office/drawing/2014/main" val="10002"/>
                  </a:ext>
                </a:extLst>
              </a:tr>
              <a:tr h="370840">
                <a:tc>
                  <a:txBody>
                    <a:bodyPr/>
                    <a:lstStyle/>
                    <a:p>
                      <a:pPr algn="ctr"/>
                      <a:r>
                        <a:rPr lang="en-US" sz="3200" dirty="0"/>
                        <a:t>3</a:t>
                      </a:r>
                    </a:p>
                  </a:txBody>
                  <a:tcPr/>
                </a:tc>
                <a:tc>
                  <a:txBody>
                    <a:bodyPr/>
                    <a:lstStyle/>
                    <a:p>
                      <a:pPr algn="ctr" rtl="0" fontAlgn="ctr"/>
                      <a:r>
                        <a:rPr lang="en-US" sz="3200" b="0" i="0" u="none" strike="noStrike">
                          <a:solidFill>
                            <a:srgbClr val="000000"/>
                          </a:solidFill>
                          <a:effectLst/>
                          <a:latin typeface="Calibri" panose="020F0502020204030204" pitchFamily="34" charset="0"/>
                        </a:rPr>
                        <a:t>9</a:t>
                      </a:r>
                    </a:p>
                  </a:txBody>
                  <a:tcPr marL="9525" marR="9525" marT="9525" marB="0" anchor="ctr"/>
                </a:tc>
                <a:tc>
                  <a:txBody>
                    <a:bodyPr/>
                    <a:lstStyle/>
                    <a:p>
                      <a:pPr algn="ctr" rtl="0" fontAlgn="ctr"/>
                      <a:r>
                        <a:rPr lang="en-US" sz="3200" b="0" i="0" u="none" strike="noStrike">
                          <a:solidFill>
                            <a:srgbClr val="000000"/>
                          </a:solidFill>
                          <a:effectLst/>
                          <a:latin typeface="Calibri" panose="020F0502020204030204" pitchFamily="34" charset="0"/>
                        </a:rPr>
                        <a:t>6</a:t>
                      </a:r>
                    </a:p>
                  </a:txBody>
                  <a:tcPr marL="9525" marR="9525" marT="9525" marB="0" anchor="ctr"/>
                </a:tc>
                <a:extLst>
                  <a:ext uri="{0D108BD9-81ED-4DB2-BD59-A6C34878D82A}">
                    <a16:rowId xmlns:a16="http://schemas.microsoft.com/office/drawing/2014/main" val="10003"/>
                  </a:ext>
                </a:extLst>
              </a:tr>
              <a:tr h="370840">
                <a:tc>
                  <a:txBody>
                    <a:bodyPr/>
                    <a:lstStyle/>
                    <a:p>
                      <a:pPr algn="ctr"/>
                      <a:r>
                        <a:rPr lang="en-US" sz="3200" dirty="0"/>
                        <a:t>4</a:t>
                      </a:r>
                    </a:p>
                  </a:txBody>
                  <a:tcPr/>
                </a:tc>
                <a:tc>
                  <a:txBody>
                    <a:bodyPr/>
                    <a:lstStyle/>
                    <a:p>
                      <a:pPr algn="ctr" rtl="0" fontAlgn="ctr"/>
                      <a:r>
                        <a:rPr lang="en-US" sz="3200" b="0" i="0" u="none" strike="noStrike">
                          <a:solidFill>
                            <a:srgbClr val="000000"/>
                          </a:solidFill>
                          <a:effectLst/>
                          <a:latin typeface="Calibri" panose="020F0502020204030204" pitchFamily="34" charset="0"/>
                        </a:rPr>
                        <a:t>7</a:t>
                      </a:r>
                    </a:p>
                  </a:txBody>
                  <a:tcPr marL="9525" marR="9525" marT="9525" marB="0" anchor="ctr"/>
                </a:tc>
                <a:tc>
                  <a:txBody>
                    <a:bodyPr/>
                    <a:lstStyle/>
                    <a:p>
                      <a:pPr algn="ctr" rtl="0" fontAlgn="ctr"/>
                      <a:r>
                        <a:rPr lang="en-US" sz="3200" b="0" i="0" u="none" strike="noStrike">
                          <a:solidFill>
                            <a:srgbClr val="000000"/>
                          </a:solidFill>
                          <a:effectLst/>
                          <a:latin typeface="Calibri" panose="020F0502020204030204" pitchFamily="34" charset="0"/>
                        </a:rPr>
                        <a:t>6</a:t>
                      </a:r>
                    </a:p>
                  </a:txBody>
                  <a:tcPr marL="9525" marR="9525" marT="9525" marB="0" anchor="ctr"/>
                </a:tc>
                <a:extLst>
                  <a:ext uri="{0D108BD9-81ED-4DB2-BD59-A6C34878D82A}">
                    <a16:rowId xmlns:a16="http://schemas.microsoft.com/office/drawing/2014/main" val="10004"/>
                  </a:ext>
                </a:extLst>
              </a:tr>
              <a:tr h="370840">
                <a:tc>
                  <a:txBody>
                    <a:bodyPr/>
                    <a:lstStyle/>
                    <a:p>
                      <a:pPr algn="ctr"/>
                      <a:r>
                        <a:rPr lang="en-US" sz="3200" dirty="0"/>
                        <a:t>5</a:t>
                      </a:r>
                    </a:p>
                  </a:txBody>
                  <a:tcPr/>
                </a:tc>
                <a:tc>
                  <a:txBody>
                    <a:bodyPr/>
                    <a:lstStyle/>
                    <a:p>
                      <a:pPr algn="ctr" rtl="0" fontAlgn="ctr"/>
                      <a:r>
                        <a:rPr lang="en-US" sz="3200" b="0" i="0" u="none" strike="noStrike">
                          <a:solidFill>
                            <a:srgbClr val="000000"/>
                          </a:solidFill>
                          <a:effectLst/>
                          <a:latin typeface="Calibri" panose="020F0502020204030204" pitchFamily="34" charset="0"/>
                        </a:rPr>
                        <a:t>7</a:t>
                      </a:r>
                    </a:p>
                  </a:txBody>
                  <a:tcPr marL="9525" marR="9525" marT="9525" marB="0" anchor="ctr"/>
                </a:tc>
                <a:tc>
                  <a:txBody>
                    <a:bodyPr/>
                    <a:lstStyle/>
                    <a:p>
                      <a:pPr algn="ctr" rtl="0" fontAlgn="ctr"/>
                      <a:r>
                        <a:rPr lang="en-US" sz="3200" b="0" i="0" u="none" strike="noStrike">
                          <a:solidFill>
                            <a:srgbClr val="000000"/>
                          </a:solidFill>
                          <a:effectLst/>
                          <a:latin typeface="Calibri" panose="020F0502020204030204" pitchFamily="34" charset="0"/>
                        </a:rPr>
                        <a:t>8</a:t>
                      </a:r>
                    </a:p>
                  </a:txBody>
                  <a:tcPr marL="9525" marR="9525" marT="9525" marB="0" anchor="ctr"/>
                </a:tc>
                <a:extLst>
                  <a:ext uri="{0D108BD9-81ED-4DB2-BD59-A6C34878D82A}">
                    <a16:rowId xmlns:a16="http://schemas.microsoft.com/office/drawing/2014/main" val="10005"/>
                  </a:ext>
                </a:extLst>
              </a:tr>
              <a:tr h="370840">
                <a:tc>
                  <a:txBody>
                    <a:bodyPr/>
                    <a:lstStyle/>
                    <a:p>
                      <a:pPr algn="ctr"/>
                      <a:r>
                        <a:rPr lang="en-US" sz="3200" dirty="0"/>
                        <a:t>6</a:t>
                      </a:r>
                    </a:p>
                  </a:txBody>
                  <a:tcPr/>
                </a:tc>
                <a:tc>
                  <a:txBody>
                    <a:bodyPr/>
                    <a:lstStyle/>
                    <a:p>
                      <a:pPr algn="ctr" rtl="0" fontAlgn="ctr"/>
                      <a:r>
                        <a:rPr lang="en-US" sz="3200" b="0" i="0" u="none" strike="noStrike">
                          <a:solidFill>
                            <a:srgbClr val="000000"/>
                          </a:solidFill>
                          <a:effectLst/>
                          <a:latin typeface="Calibri" panose="020F0502020204030204" pitchFamily="34" charset="0"/>
                        </a:rPr>
                        <a:t>8</a:t>
                      </a:r>
                    </a:p>
                  </a:txBody>
                  <a:tcPr marL="9525" marR="9525" marT="9525" marB="0" anchor="ctr"/>
                </a:tc>
                <a:tc>
                  <a:txBody>
                    <a:bodyPr/>
                    <a:lstStyle/>
                    <a:p>
                      <a:pPr algn="ctr" rtl="0" fontAlgn="ctr"/>
                      <a:r>
                        <a:rPr lang="en-US" sz="3200" b="0" i="0" u="none" strike="noStrike">
                          <a:solidFill>
                            <a:srgbClr val="000000"/>
                          </a:solidFill>
                          <a:effectLst/>
                          <a:latin typeface="Calibri" panose="020F0502020204030204" pitchFamily="34" charset="0"/>
                        </a:rPr>
                        <a:t>5</a:t>
                      </a:r>
                    </a:p>
                  </a:txBody>
                  <a:tcPr marL="9525" marR="9525" marT="9525" marB="0" anchor="ctr"/>
                </a:tc>
                <a:extLst>
                  <a:ext uri="{0D108BD9-81ED-4DB2-BD59-A6C34878D82A}">
                    <a16:rowId xmlns:a16="http://schemas.microsoft.com/office/drawing/2014/main" val="10006"/>
                  </a:ext>
                </a:extLst>
              </a:tr>
              <a:tr h="370840">
                <a:tc>
                  <a:txBody>
                    <a:bodyPr/>
                    <a:lstStyle/>
                    <a:p>
                      <a:pPr algn="ctr"/>
                      <a:r>
                        <a:rPr lang="en-US" sz="3200" dirty="0"/>
                        <a:t>7</a:t>
                      </a:r>
                    </a:p>
                  </a:txBody>
                  <a:tcPr/>
                </a:tc>
                <a:tc>
                  <a:txBody>
                    <a:bodyPr/>
                    <a:lstStyle/>
                    <a:p>
                      <a:pPr algn="ctr" rtl="0" fontAlgn="ctr"/>
                      <a:r>
                        <a:rPr lang="en-US" sz="3200" b="0" i="0" u="none" strike="noStrike">
                          <a:solidFill>
                            <a:srgbClr val="000000"/>
                          </a:solidFill>
                          <a:effectLst/>
                          <a:latin typeface="Calibri" panose="020F0502020204030204" pitchFamily="34" charset="0"/>
                        </a:rPr>
                        <a:t>5</a:t>
                      </a:r>
                    </a:p>
                  </a:txBody>
                  <a:tcPr marL="9525" marR="9525" marT="9525" marB="0" anchor="ctr"/>
                </a:tc>
                <a:tc>
                  <a:txBody>
                    <a:bodyPr/>
                    <a:lstStyle/>
                    <a:p>
                      <a:pPr algn="ctr" rtl="0" fontAlgn="ctr"/>
                      <a:r>
                        <a:rPr lang="en-US" sz="3200" b="0" i="0" u="none" strike="noStrike">
                          <a:solidFill>
                            <a:srgbClr val="000000"/>
                          </a:solidFill>
                          <a:effectLst/>
                          <a:latin typeface="Calibri" panose="020F0502020204030204" pitchFamily="34" charset="0"/>
                        </a:rPr>
                        <a:t>3</a:t>
                      </a:r>
                    </a:p>
                  </a:txBody>
                  <a:tcPr marL="9525" marR="9525" marT="9525" marB="0" anchor="ctr"/>
                </a:tc>
                <a:extLst>
                  <a:ext uri="{0D108BD9-81ED-4DB2-BD59-A6C34878D82A}">
                    <a16:rowId xmlns:a16="http://schemas.microsoft.com/office/drawing/2014/main" val="10007"/>
                  </a:ext>
                </a:extLst>
              </a:tr>
              <a:tr h="370840">
                <a:tc>
                  <a:txBody>
                    <a:bodyPr/>
                    <a:lstStyle/>
                    <a:p>
                      <a:pPr algn="ctr"/>
                      <a:r>
                        <a:rPr lang="en-US" sz="3200" dirty="0"/>
                        <a:t>8</a:t>
                      </a:r>
                    </a:p>
                  </a:txBody>
                  <a:tcPr/>
                </a:tc>
                <a:tc>
                  <a:txBody>
                    <a:bodyPr/>
                    <a:lstStyle/>
                    <a:p>
                      <a:pPr algn="ctr" rtl="0" fontAlgn="ctr"/>
                      <a:r>
                        <a:rPr lang="en-US" sz="3200" b="0" i="0" u="none" strike="noStrike">
                          <a:solidFill>
                            <a:srgbClr val="000000"/>
                          </a:solidFill>
                          <a:effectLst/>
                          <a:latin typeface="Calibri" panose="020F0502020204030204" pitchFamily="34" charset="0"/>
                        </a:rPr>
                        <a:t>5</a:t>
                      </a:r>
                    </a:p>
                  </a:txBody>
                  <a:tcPr marL="9525" marR="9525" marT="9525" marB="0" anchor="ctr"/>
                </a:tc>
                <a:tc>
                  <a:txBody>
                    <a:bodyPr/>
                    <a:lstStyle/>
                    <a:p>
                      <a:pPr algn="ctr" rtl="0" fontAlgn="ctr"/>
                      <a:r>
                        <a:rPr lang="en-US" sz="3200" b="0" i="0" u="none" strike="noStrike" dirty="0">
                          <a:solidFill>
                            <a:srgbClr val="000000"/>
                          </a:solidFill>
                          <a:effectLst/>
                          <a:latin typeface="Calibri" panose="020F0502020204030204" pitchFamily="34" charset="0"/>
                        </a:rPr>
                        <a:t>5</a:t>
                      </a:r>
                    </a:p>
                  </a:txBody>
                  <a:tcPr marL="9525" marR="9525" marT="9525" marB="0"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1122446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Consolas" charset="0"/>
                <a:ea typeface="Consolas" charset="0"/>
                <a:cs typeface="Consolas" charset="0"/>
              </a:rPr>
              <a:t>Hypothesis Testing with Simple Regression</a:t>
            </a:r>
          </a:p>
        </p:txBody>
      </p:sp>
      <p:sp>
        <p:nvSpPr>
          <p:cNvPr id="5" name="Slide Number Placeholder 4"/>
          <p:cNvSpPr>
            <a:spLocks noGrp="1"/>
          </p:cNvSpPr>
          <p:nvPr>
            <p:ph type="sldNum" sz="quarter" idx="12"/>
          </p:nvPr>
        </p:nvSpPr>
        <p:spPr/>
        <p:txBody>
          <a:bodyPr/>
          <a:lstStyle/>
          <a:p>
            <a:fld id="{4655F2EB-082D-1A4D-B2FA-EA5F6FE60629}" type="slidenum">
              <a:rPr lang="en-US" smtClean="0"/>
              <a:t>21</a:t>
            </a:fld>
            <a:endParaRPr lang="en-US"/>
          </a:p>
        </p:txBody>
      </p:sp>
      <p:sp>
        <p:nvSpPr>
          <p:cNvPr id="10" name="TextBox 9">
            <a:extLst>
              <a:ext uri="{FF2B5EF4-FFF2-40B4-BE49-F238E27FC236}">
                <a16:creationId xmlns:a16="http://schemas.microsoft.com/office/drawing/2014/main" id="{62E219FA-28DD-894F-B184-C72CAF779949}"/>
              </a:ext>
            </a:extLst>
          </p:cNvPr>
          <p:cNvSpPr txBox="1"/>
          <p:nvPr/>
        </p:nvSpPr>
        <p:spPr>
          <a:xfrm>
            <a:off x="838200" y="2816920"/>
            <a:ext cx="10515600" cy="3539430"/>
          </a:xfrm>
          <a:prstGeom prst="rect">
            <a:avLst/>
          </a:prstGeom>
          <a:noFill/>
        </p:spPr>
        <p:txBody>
          <a:bodyPr wrap="square" rtlCol="0">
            <a:spAutoFit/>
          </a:bodyPr>
          <a:lstStyle/>
          <a:p>
            <a:pPr marL="514350" indent="-514350">
              <a:buAutoNum type="arabicPeriod"/>
            </a:pPr>
            <a:r>
              <a:rPr lang="en-US" sz="2800" b="1" dirty="0">
                <a:solidFill>
                  <a:schemeClr val="tx2"/>
                </a:solidFill>
                <a:latin typeface="Consolas" charset="0"/>
                <a:ea typeface="Consolas" charset="0"/>
                <a:cs typeface="Consolas" charset="0"/>
              </a:rPr>
              <a:t>Examine Variables to Assess Statistical Assumptions</a:t>
            </a:r>
          </a:p>
          <a:p>
            <a:pPr marL="514350" indent="-514350">
              <a:buAutoNum type="arabicPeriod"/>
            </a:pPr>
            <a:r>
              <a:rPr lang="en-US" sz="2800" b="1" dirty="0">
                <a:solidFill>
                  <a:schemeClr val="tx2"/>
                </a:solidFill>
                <a:latin typeface="Consolas" charset="0"/>
                <a:ea typeface="Consolas" charset="0"/>
                <a:cs typeface="Consolas" charset="0"/>
              </a:rPr>
              <a:t>State the Null and Research Hypotheses (symbolically and verbally)</a:t>
            </a:r>
          </a:p>
          <a:p>
            <a:pPr marL="514350" indent="-514350">
              <a:buAutoNum type="arabicPeriod"/>
            </a:pPr>
            <a:r>
              <a:rPr lang="en-US" sz="2800" b="1" dirty="0">
                <a:solidFill>
                  <a:schemeClr val="tx2"/>
                </a:solidFill>
                <a:latin typeface="Consolas" charset="0"/>
                <a:ea typeface="Consolas" charset="0"/>
                <a:cs typeface="Consolas" charset="0"/>
              </a:rPr>
              <a:t>Define Critical Regions</a:t>
            </a:r>
          </a:p>
          <a:p>
            <a:pPr marL="514350" indent="-514350">
              <a:buAutoNum type="arabicPeriod"/>
            </a:pPr>
            <a:r>
              <a:rPr lang="en-US" sz="2800" b="1" dirty="0">
                <a:solidFill>
                  <a:schemeClr val="tx2"/>
                </a:solidFill>
                <a:latin typeface="Consolas" charset="0"/>
                <a:ea typeface="Consolas" charset="0"/>
                <a:cs typeface="Consolas" charset="0"/>
              </a:rPr>
              <a:t>Compute the Test Statistic</a:t>
            </a:r>
          </a:p>
          <a:p>
            <a:pPr marL="514350" indent="-514350">
              <a:buAutoNum type="arabicPeriod"/>
            </a:pPr>
            <a:r>
              <a:rPr lang="en-US" sz="2800" b="1" dirty="0">
                <a:solidFill>
                  <a:schemeClr val="tx2"/>
                </a:solidFill>
                <a:latin typeface="Consolas" charset="0"/>
                <a:ea typeface="Consolas" charset="0"/>
                <a:cs typeface="Consolas" charset="0"/>
              </a:rPr>
              <a:t>Compute an Effect Size and Describe it</a:t>
            </a:r>
          </a:p>
          <a:p>
            <a:pPr marL="514350" indent="-514350">
              <a:buAutoNum type="arabicPeriod"/>
            </a:pPr>
            <a:r>
              <a:rPr lang="en-US" sz="2800" b="1" dirty="0">
                <a:solidFill>
                  <a:schemeClr val="tx2"/>
                </a:solidFill>
                <a:latin typeface="Consolas" charset="0"/>
                <a:ea typeface="Consolas" charset="0"/>
                <a:cs typeface="Consolas" charset="0"/>
              </a:rPr>
              <a:t>Interpreting the results</a:t>
            </a:r>
          </a:p>
        </p:txBody>
      </p:sp>
      <p:sp>
        <p:nvSpPr>
          <p:cNvPr id="3" name="Rectangle 2">
            <a:extLst>
              <a:ext uri="{FF2B5EF4-FFF2-40B4-BE49-F238E27FC236}">
                <a16:creationId xmlns:a16="http://schemas.microsoft.com/office/drawing/2014/main" id="{105E7469-6DC1-C542-A3A0-2B60CBF260BB}"/>
              </a:ext>
            </a:extLst>
          </p:cNvPr>
          <p:cNvSpPr/>
          <p:nvPr/>
        </p:nvSpPr>
        <p:spPr>
          <a:xfrm>
            <a:off x="2209800" y="1846032"/>
            <a:ext cx="7772400" cy="707886"/>
          </a:xfrm>
          <a:prstGeom prst="rect">
            <a:avLst/>
          </a:prstGeom>
        </p:spPr>
        <p:txBody>
          <a:bodyPr wrap="square">
            <a:spAutoFit/>
          </a:bodyPr>
          <a:lstStyle/>
          <a:p>
            <a:pPr algn="ctr"/>
            <a:r>
              <a:rPr lang="en-US" sz="4000" b="1" dirty="0">
                <a:solidFill>
                  <a:schemeClr val="accent3"/>
                </a:solidFill>
                <a:latin typeface="Consolas" charset="0"/>
                <a:ea typeface="Consolas" charset="0"/>
                <a:cs typeface="Consolas" charset="0"/>
              </a:rPr>
              <a:t>The same 6 step approach!</a:t>
            </a:r>
            <a:endParaRPr lang="en-US" sz="2400" b="1" dirty="0">
              <a:solidFill>
                <a:schemeClr val="accent3"/>
              </a:solidFill>
              <a:latin typeface="Consolas" charset="0"/>
              <a:ea typeface="Consolas" charset="0"/>
              <a:cs typeface="Consolas" charset="0"/>
            </a:endParaRPr>
          </a:p>
        </p:txBody>
      </p:sp>
    </p:spTree>
    <p:extLst>
      <p:ext uri="{BB962C8B-B14F-4D97-AF65-F5344CB8AC3E}">
        <p14:creationId xmlns:p14="http://schemas.microsoft.com/office/powerpoint/2010/main" val="19374340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6300" y="339724"/>
            <a:ext cx="9042400" cy="1325563"/>
          </a:xfrm>
        </p:spPr>
        <p:txBody>
          <a:bodyPr/>
          <a:lstStyle/>
          <a:p>
            <a:r>
              <a:rPr lang="en-US" b="1" dirty="0">
                <a:solidFill>
                  <a:schemeClr val="tx2"/>
                </a:solidFill>
                <a:latin typeface="Consolas" charset="0"/>
                <a:ea typeface="Consolas" charset="0"/>
                <a:cs typeface="Consolas" charset="0"/>
              </a:rPr>
              <a:t>Examine Variables to Assess Statistical Assumptions</a:t>
            </a:r>
          </a:p>
        </p:txBody>
      </p:sp>
      <p:sp>
        <p:nvSpPr>
          <p:cNvPr id="5" name="Slide Number Placeholder 4"/>
          <p:cNvSpPr>
            <a:spLocks noGrp="1"/>
          </p:cNvSpPr>
          <p:nvPr>
            <p:ph type="sldNum" sz="quarter" idx="12"/>
          </p:nvPr>
        </p:nvSpPr>
        <p:spPr/>
        <p:txBody>
          <a:bodyPr/>
          <a:lstStyle/>
          <a:p>
            <a:fld id="{4655F2EB-082D-1A4D-B2FA-EA5F6FE60629}" type="slidenum">
              <a:rPr lang="en-US" smtClean="0"/>
              <a:t>22</a:t>
            </a:fld>
            <a:endParaRPr lang="en-US"/>
          </a:p>
        </p:txBody>
      </p:sp>
      <p:sp>
        <p:nvSpPr>
          <p:cNvPr id="4" name="Rectangle 3">
            <a:extLst>
              <a:ext uri="{FF2B5EF4-FFF2-40B4-BE49-F238E27FC236}">
                <a16:creationId xmlns:a16="http://schemas.microsoft.com/office/drawing/2014/main" id="{1081156F-B192-4F4B-BCB9-09E835E6A1C1}"/>
              </a:ext>
            </a:extLst>
          </p:cNvPr>
          <p:cNvSpPr/>
          <p:nvPr/>
        </p:nvSpPr>
        <p:spPr>
          <a:xfrm>
            <a:off x="644448" y="-320934"/>
            <a:ext cx="1354858" cy="2646878"/>
          </a:xfrm>
          <a:prstGeom prst="rect">
            <a:avLst/>
          </a:prstGeom>
        </p:spPr>
        <p:txBody>
          <a:bodyPr wrap="none">
            <a:spAutoFit/>
          </a:bodyPr>
          <a:lstStyle/>
          <a:p>
            <a:r>
              <a:rPr lang="en-US" sz="16600" b="1" dirty="0">
                <a:solidFill>
                  <a:schemeClr val="accent1"/>
                </a:solidFill>
                <a:latin typeface="Consolas" charset="0"/>
                <a:cs typeface="Consolas" charset="0"/>
              </a:rPr>
              <a:t>1</a:t>
            </a:r>
            <a:endParaRPr lang="en-US" sz="16600" dirty="0">
              <a:solidFill>
                <a:schemeClr val="accent1"/>
              </a:solidFill>
            </a:endParaRPr>
          </a:p>
        </p:txBody>
      </p:sp>
      <p:sp>
        <p:nvSpPr>
          <p:cNvPr id="6" name="Rectangle 5">
            <a:extLst>
              <a:ext uri="{FF2B5EF4-FFF2-40B4-BE49-F238E27FC236}">
                <a16:creationId xmlns:a16="http://schemas.microsoft.com/office/drawing/2014/main" id="{D5546DBD-7AD3-7842-B4F4-E45A849E60BB}"/>
              </a:ext>
            </a:extLst>
          </p:cNvPr>
          <p:cNvSpPr/>
          <p:nvPr/>
        </p:nvSpPr>
        <p:spPr>
          <a:xfrm>
            <a:off x="644448" y="2418834"/>
            <a:ext cx="4027064" cy="584775"/>
          </a:xfrm>
          <a:prstGeom prst="rect">
            <a:avLst/>
          </a:prstGeom>
        </p:spPr>
        <p:txBody>
          <a:bodyPr wrap="none">
            <a:spAutoFit/>
          </a:bodyPr>
          <a:lstStyle/>
          <a:p>
            <a:r>
              <a:rPr lang="en-US" sz="3200" b="1" dirty="0">
                <a:solidFill>
                  <a:schemeClr val="accent3"/>
                </a:solidFill>
                <a:latin typeface="Consolas" charset="0"/>
                <a:ea typeface="Consolas" charset="0"/>
                <a:cs typeface="Consolas" charset="0"/>
              </a:rPr>
              <a:t>Basic Assumptions</a:t>
            </a:r>
            <a:endParaRPr lang="en-US" sz="3200" dirty="0">
              <a:solidFill>
                <a:schemeClr val="accent3"/>
              </a:solidFill>
            </a:endParaRPr>
          </a:p>
        </p:txBody>
      </p:sp>
      <p:sp>
        <p:nvSpPr>
          <p:cNvPr id="8" name="Rectangle 7">
            <a:extLst>
              <a:ext uri="{FF2B5EF4-FFF2-40B4-BE49-F238E27FC236}">
                <a16:creationId xmlns:a16="http://schemas.microsoft.com/office/drawing/2014/main" id="{5DED8DBF-5018-3743-AFB8-00DE5C7323E6}"/>
              </a:ext>
            </a:extLst>
          </p:cNvPr>
          <p:cNvSpPr/>
          <p:nvPr/>
        </p:nvSpPr>
        <p:spPr>
          <a:xfrm>
            <a:off x="1321877" y="3096499"/>
            <a:ext cx="8905952" cy="2554545"/>
          </a:xfrm>
          <a:prstGeom prst="rect">
            <a:avLst/>
          </a:prstGeom>
        </p:spPr>
        <p:txBody>
          <a:bodyPr wrap="square">
            <a:spAutoFit/>
          </a:bodyPr>
          <a:lstStyle/>
          <a:p>
            <a:pPr marL="514350" indent="-514350">
              <a:buAutoNum type="arabicPeriod"/>
            </a:pPr>
            <a:r>
              <a:rPr lang="en-US" sz="3200" b="1" dirty="0">
                <a:solidFill>
                  <a:schemeClr val="accent2"/>
                </a:solidFill>
                <a:latin typeface="Consolas" charset="0"/>
                <a:ea typeface="Consolas" charset="0"/>
                <a:cs typeface="Consolas" charset="0"/>
              </a:rPr>
              <a:t>Independence</a:t>
            </a:r>
            <a:r>
              <a:rPr lang="en-US" sz="3200" b="1" dirty="0">
                <a:solidFill>
                  <a:schemeClr val="tx2"/>
                </a:solidFill>
                <a:latin typeface="Consolas" charset="0"/>
                <a:ea typeface="Consolas" charset="0"/>
                <a:cs typeface="Consolas" charset="0"/>
              </a:rPr>
              <a:t> of data</a:t>
            </a:r>
          </a:p>
          <a:p>
            <a:pPr marL="514350" indent="-514350">
              <a:buAutoNum type="arabicPeriod"/>
            </a:pPr>
            <a:r>
              <a:rPr lang="en-US" sz="3200" b="1" dirty="0">
                <a:solidFill>
                  <a:schemeClr val="accent6"/>
                </a:solidFill>
                <a:latin typeface="Consolas" charset="0"/>
                <a:ea typeface="Consolas" charset="0"/>
                <a:cs typeface="Consolas" charset="0"/>
              </a:rPr>
              <a:t>Appropriate measurement </a:t>
            </a:r>
            <a:r>
              <a:rPr lang="en-US" sz="3200" b="1" dirty="0">
                <a:solidFill>
                  <a:schemeClr val="tx2"/>
                </a:solidFill>
                <a:latin typeface="Consolas" charset="0"/>
                <a:ea typeface="Consolas" charset="0"/>
                <a:cs typeface="Consolas" charset="0"/>
              </a:rPr>
              <a:t>of variables for the analysis</a:t>
            </a:r>
          </a:p>
          <a:p>
            <a:pPr marL="514350" indent="-514350">
              <a:buAutoNum type="arabicPeriod"/>
            </a:pPr>
            <a:r>
              <a:rPr lang="en-US" sz="3200" b="1" dirty="0">
                <a:solidFill>
                  <a:schemeClr val="accent4"/>
                </a:solidFill>
                <a:latin typeface="Consolas" charset="0"/>
                <a:cs typeface="Consolas" charset="0"/>
              </a:rPr>
              <a:t>Normality</a:t>
            </a:r>
            <a:r>
              <a:rPr lang="en-US" sz="3200" b="1" dirty="0">
                <a:solidFill>
                  <a:schemeClr val="tx2"/>
                </a:solidFill>
                <a:latin typeface="Consolas" charset="0"/>
                <a:cs typeface="Consolas" charset="0"/>
              </a:rPr>
              <a:t> of distributions</a:t>
            </a:r>
          </a:p>
          <a:p>
            <a:pPr marL="514350" indent="-514350">
              <a:buAutoNum type="arabicPeriod"/>
            </a:pPr>
            <a:r>
              <a:rPr lang="en-US" sz="3200" b="1" dirty="0">
                <a:solidFill>
                  <a:schemeClr val="accent5"/>
                </a:solidFill>
                <a:latin typeface="Consolas" charset="0"/>
                <a:cs typeface="Consolas" charset="0"/>
              </a:rPr>
              <a:t>Homoscedastic</a:t>
            </a:r>
            <a:endParaRPr lang="en-US" sz="3200" dirty="0">
              <a:solidFill>
                <a:schemeClr val="tx2"/>
              </a:solidFill>
            </a:endParaRPr>
          </a:p>
        </p:txBody>
      </p:sp>
    </p:spTree>
    <p:extLst>
      <p:ext uri="{BB962C8B-B14F-4D97-AF65-F5344CB8AC3E}">
        <p14:creationId xmlns:p14="http://schemas.microsoft.com/office/powerpoint/2010/main" val="19092826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6300" y="339724"/>
            <a:ext cx="9042400" cy="1325563"/>
          </a:xfrm>
        </p:spPr>
        <p:txBody>
          <a:bodyPr/>
          <a:lstStyle/>
          <a:p>
            <a:r>
              <a:rPr lang="en-US" b="1" dirty="0">
                <a:solidFill>
                  <a:schemeClr val="tx2"/>
                </a:solidFill>
                <a:latin typeface="Consolas" charset="0"/>
                <a:ea typeface="Consolas" charset="0"/>
                <a:cs typeface="Consolas" charset="0"/>
              </a:rPr>
              <a:t>Examine Variables to Assess Statistical Assumptions</a:t>
            </a:r>
          </a:p>
        </p:txBody>
      </p:sp>
      <p:sp>
        <p:nvSpPr>
          <p:cNvPr id="5" name="Slide Number Placeholder 4"/>
          <p:cNvSpPr>
            <a:spLocks noGrp="1"/>
          </p:cNvSpPr>
          <p:nvPr>
            <p:ph type="sldNum" sz="quarter" idx="12"/>
          </p:nvPr>
        </p:nvSpPr>
        <p:spPr/>
        <p:txBody>
          <a:bodyPr/>
          <a:lstStyle/>
          <a:p>
            <a:fld id="{4655F2EB-082D-1A4D-B2FA-EA5F6FE60629}" type="slidenum">
              <a:rPr lang="en-US" smtClean="0"/>
              <a:t>23</a:t>
            </a:fld>
            <a:endParaRPr lang="en-US"/>
          </a:p>
        </p:txBody>
      </p:sp>
      <p:sp>
        <p:nvSpPr>
          <p:cNvPr id="4" name="Rectangle 3">
            <a:extLst>
              <a:ext uri="{FF2B5EF4-FFF2-40B4-BE49-F238E27FC236}">
                <a16:creationId xmlns:a16="http://schemas.microsoft.com/office/drawing/2014/main" id="{1081156F-B192-4F4B-BCB9-09E835E6A1C1}"/>
              </a:ext>
            </a:extLst>
          </p:cNvPr>
          <p:cNvSpPr/>
          <p:nvPr/>
        </p:nvSpPr>
        <p:spPr>
          <a:xfrm>
            <a:off x="644448" y="-320934"/>
            <a:ext cx="1354858" cy="2646878"/>
          </a:xfrm>
          <a:prstGeom prst="rect">
            <a:avLst/>
          </a:prstGeom>
        </p:spPr>
        <p:txBody>
          <a:bodyPr wrap="none">
            <a:spAutoFit/>
          </a:bodyPr>
          <a:lstStyle/>
          <a:p>
            <a:r>
              <a:rPr lang="en-US" sz="16600" b="1" dirty="0">
                <a:solidFill>
                  <a:schemeClr val="accent1"/>
                </a:solidFill>
                <a:latin typeface="Consolas" charset="0"/>
                <a:cs typeface="Consolas" charset="0"/>
              </a:rPr>
              <a:t>1</a:t>
            </a:r>
            <a:endParaRPr lang="en-US" sz="16600" dirty="0">
              <a:solidFill>
                <a:schemeClr val="accent1"/>
              </a:solidFill>
            </a:endParaRPr>
          </a:p>
        </p:txBody>
      </p:sp>
      <p:sp>
        <p:nvSpPr>
          <p:cNvPr id="6" name="Rectangle 5">
            <a:extLst>
              <a:ext uri="{FF2B5EF4-FFF2-40B4-BE49-F238E27FC236}">
                <a16:creationId xmlns:a16="http://schemas.microsoft.com/office/drawing/2014/main" id="{D5546DBD-7AD3-7842-B4F4-E45A849E60BB}"/>
              </a:ext>
            </a:extLst>
          </p:cNvPr>
          <p:cNvSpPr/>
          <p:nvPr/>
        </p:nvSpPr>
        <p:spPr>
          <a:xfrm>
            <a:off x="644448" y="2418834"/>
            <a:ext cx="4027064" cy="584775"/>
          </a:xfrm>
          <a:prstGeom prst="rect">
            <a:avLst/>
          </a:prstGeom>
        </p:spPr>
        <p:txBody>
          <a:bodyPr wrap="none">
            <a:spAutoFit/>
          </a:bodyPr>
          <a:lstStyle/>
          <a:p>
            <a:r>
              <a:rPr lang="en-US" sz="3200" b="1" dirty="0">
                <a:solidFill>
                  <a:schemeClr val="accent3"/>
                </a:solidFill>
                <a:latin typeface="Consolas" charset="0"/>
                <a:ea typeface="Consolas" charset="0"/>
                <a:cs typeface="Consolas" charset="0"/>
              </a:rPr>
              <a:t>Basic Assumptions</a:t>
            </a:r>
            <a:endParaRPr lang="en-US" sz="3200" dirty="0">
              <a:solidFill>
                <a:schemeClr val="accent3"/>
              </a:solidFill>
            </a:endParaRPr>
          </a:p>
        </p:txBody>
      </p:sp>
      <p:sp>
        <p:nvSpPr>
          <p:cNvPr id="8" name="Rectangle 7">
            <a:extLst>
              <a:ext uri="{FF2B5EF4-FFF2-40B4-BE49-F238E27FC236}">
                <a16:creationId xmlns:a16="http://schemas.microsoft.com/office/drawing/2014/main" id="{5DED8DBF-5018-3743-AFB8-00DE5C7323E6}"/>
              </a:ext>
            </a:extLst>
          </p:cNvPr>
          <p:cNvSpPr/>
          <p:nvPr/>
        </p:nvSpPr>
        <p:spPr>
          <a:xfrm>
            <a:off x="1321877" y="3096499"/>
            <a:ext cx="8905952" cy="2554545"/>
          </a:xfrm>
          <a:prstGeom prst="rect">
            <a:avLst/>
          </a:prstGeom>
        </p:spPr>
        <p:txBody>
          <a:bodyPr wrap="square">
            <a:spAutoFit/>
          </a:bodyPr>
          <a:lstStyle/>
          <a:p>
            <a:pPr marL="514350" indent="-514350">
              <a:buAutoNum type="arabicPeriod"/>
            </a:pPr>
            <a:r>
              <a:rPr lang="en-US" sz="3200" b="1" dirty="0">
                <a:solidFill>
                  <a:schemeClr val="accent2"/>
                </a:solidFill>
                <a:latin typeface="Consolas" charset="0"/>
                <a:ea typeface="Consolas" charset="0"/>
                <a:cs typeface="Consolas" charset="0"/>
              </a:rPr>
              <a:t>Independence</a:t>
            </a:r>
            <a:r>
              <a:rPr lang="en-US" sz="3200" b="1" dirty="0">
                <a:solidFill>
                  <a:schemeClr val="tx2"/>
                </a:solidFill>
                <a:latin typeface="Consolas" charset="0"/>
                <a:ea typeface="Consolas" charset="0"/>
                <a:cs typeface="Consolas" charset="0"/>
              </a:rPr>
              <a:t> of data</a:t>
            </a:r>
          </a:p>
          <a:p>
            <a:pPr marL="514350" indent="-514350">
              <a:buAutoNum type="arabicPeriod"/>
            </a:pPr>
            <a:r>
              <a:rPr lang="en-US" sz="3200" b="1" dirty="0">
                <a:solidFill>
                  <a:schemeClr val="bg2"/>
                </a:solidFill>
                <a:latin typeface="Consolas" charset="0"/>
                <a:ea typeface="Consolas" charset="0"/>
                <a:cs typeface="Consolas" charset="0"/>
              </a:rPr>
              <a:t>Appropriate measurement of variables for the analysis</a:t>
            </a:r>
          </a:p>
          <a:p>
            <a:pPr marL="514350" indent="-514350">
              <a:buAutoNum type="arabicPeriod"/>
            </a:pPr>
            <a:r>
              <a:rPr lang="en-US" sz="3200" b="1" dirty="0">
                <a:solidFill>
                  <a:schemeClr val="bg2"/>
                </a:solidFill>
                <a:latin typeface="Consolas" charset="0"/>
                <a:cs typeface="Consolas" charset="0"/>
              </a:rPr>
              <a:t>Normality of distributions</a:t>
            </a:r>
          </a:p>
          <a:p>
            <a:pPr marL="514350" indent="-514350">
              <a:buAutoNum type="arabicPeriod"/>
            </a:pPr>
            <a:r>
              <a:rPr lang="en-US" sz="3200" b="1" dirty="0">
                <a:solidFill>
                  <a:schemeClr val="bg2"/>
                </a:solidFill>
                <a:latin typeface="Consolas" charset="0"/>
                <a:cs typeface="Consolas" charset="0"/>
              </a:rPr>
              <a:t>Homoscedastic</a:t>
            </a:r>
            <a:endParaRPr lang="en-US" sz="3200" dirty="0">
              <a:solidFill>
                <a:schemeClr val="bg2"/>
              </a:solidFill>
            </a:endParaRPr>
          </a:p>
        </p:txBody>
      </p:sp>
      <p:sp>
        <p:nvSpPr>
          <p:cNvPr id="7" name="Rectangle 6">
            <a:extLst>
              <a:ext uri="{FF2B5EF4-FFF2-40B4-BE49-F238E27FC236}">
                <a16:creationId xmlns:a16="http://schemas.microsoft.com/office/drawing/2014/main" id="{31A2AE59-7DF8-0D44-9E88-92B8B5D75359}"/>
              </a:ext>
            </a:extLst>
          </p:cNvPr>
          <p:cNvSpPr/>
          <p:nvPr/>
        </p:nvSpPr>
        <p:spPr>
          <a:xfrm>
            <a:off x="3988877" y="3687911"/>
            <a:ext cx="7364923" cy="1569660"/>
          </a:xfrm>
          <a:prstGeom prst="rect">
            <a:avLst/>
          </a:prstGeom>
          <a:solidFill>
            <a:schemeClr val="accent2">
              <a:lumMod val="20000"/>
              <a:lumOff val="80000"/>
            </a:schemeClr>
          </a:solidFill>
          <a:ln>
            <a:solidFill>
              <a:schemeClr val="accent2">
                <a:lumMod val="75000"/>
              </a:schemeClr>
            </a:solidFill>
          </a:ln>
        </p:spPr>
        <p:txBody>
          <a:bodyPr wrap="square">
            <a:spAutoFit/>
          </a:bodyPr>
          <a:lstStyle/>
          <a:p>
            <a:r>
              <a:rPr lang="en-US" sz="3200" b="1" dirty="0">
                <a:solidFill>
                  <a:schemeClr val="accent2"/>
                </a:solidFill>
                <a:latin typeface="Consolas" panose="020B0609020204030204" pitchFamily="49" charset="0"/>
                <a:cs typeface="Consolas" panose="020B0609020204030204" pitchFamily="49" charset="0"/>
              </a:rPr>
              <a:t>Individuals are independent of each other (one person’s scores does not affect another’s)</a:t>
            </a:r>
          </a:p>
        </p:txBody>
      </p:sp>
      <p:sp>
        <p:nvSpPr>
          <p:cNvPr id="3" name="Bent-Up Arrow 2">
            <a:extLst>
              <a:ext uri="{FF2B5EF4-FFF2-40B4-BE49-F238E27FC236}">
                <a16:creationId xmlns:a16="http://schemas.microsoft.com/office/drawing/2014/main" id="{50A25689-570B-BD49-972E-8E45FE19DD9D}"/>
              </a:ext>
            </a:extLst>
          </p:cNvPr>
          <p:cNvSpPr/>
          <p:nvPr/>
        </p:nvSpPr>
        <p:spPr>
          <a:xfrm rot="5400000">
            <a:off x="2761048" y="3789769"/>
            <a:ext cx="1054100" cy="850385"/>
          </a:xfrm>
          <a:prstGeom prst="bentUpArrow">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90706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6300" y="339724"/>
            <a:ext cx="9042400" cy="1325563"/>
          </a:xfrm>
        </p:spPr>
        <p:txBody>
          <a:bodyPr/>
          <a:lstStyle/>
          <a:p>
            <a:r>
              <a:rPr lang="en-US" b="1" dirty="0">
                <a:solidFill>
                  <a:schemeClr val="tx2"/>
                </a:solidFill>
                <a:latin typeface="Consolas" charset="0"/>
                <a:ea typeface="Consolas" charset="0"/>
                <a:cs typeface="Consolas" charset="0"/>
              </a:rPr>
              <a:t>Examine Variables to Assess Statistical Assumptions</a:t>
            </a:r>
          </a:p>
        </p:txBody>
      </p:sp>
      <p:sp>
        <p:nvSpPr>
          <p:cNvPr id="5" name="Slide Number Placeholder 4"/>
          <p:cNvSpPr>
            <a:spLocks noGrp="1"/>
          </p:cNvSpPr>
          <p:nvPr>
            <p:ph type="sldNum" sz="quarter" idx="12"/>
          </p:nvPr>
        </p:nvSpPr>
        <p:spPr/>
        <p:txBody>
          <a:bodyPr/>
          <a:lstStyle/>
          <a:p>
            <a:fld id="{4655F2EB-082D-1A4D-B2FA-EA5F6FE60629}" type="slidenum">
              <a:rPr lang="en-US" smtClean="0"/>
              <a:t>24</a:t>
            </a:fld>
            <a:endParaRPr lang="en-US"/>
          </a:p>
        </p:txBody>
      </p:sp>
      <p:sp>
        <p:nvSpPr>
          <p:cNvPr id="4" name="Rectangle 3">
            <a:extLst>
              <a:ext uri="{FF2B5EF4-FFF2-40B4-BE49-F238E27FC236}">
                <a16:creationId xmlns:a16="http://schemas.microsoft.com/office/drawing/2014/main" id="{1081156F-B192-4F4B-BCB9-09E835E6A1C1}"/>
              </a:ext>
            </a:extLst>
          </p:cNvPr>
          <p:cNvSpPr/>
          <p:nvPr/>
        </p:nvSpPr>
        <p:spPr>
          <a:xfrm>
            <a:off x="644448" y="-320934"/>
            <a:ext cx="1354858" cy="2646878"/>
          </a:xfrm>
          <a:prstGeom prst="rect">
            <a:avLst/>
          </a:prstGeom>
        </p:spPr>
        <p:txBody>
          <a:bodyPr wrap="none">
            <a:spAutoFit/>
          </a:bodyPr>
          <a:lstStyle/>
          <a:p>
            <a:r>
              <a:rPr lang="en-US" sz="16600" b="1" dirty="0">
                <a:solidFill>
                  <a:schemeClr val="accent1"/>
                </a:solidFill>
                <a:latin typeface="Consolas" charset="0"/>
                <a:cs typeface="Consolas" charset="0"/>
              </a:rPr>
              <a:t>1</a:t>
            </a:r>
            <a:endParaRPr lang="en-US" sz="16600" dirty="0">
              <a:solidFill>
                <a:schemeClr val="accent1"/>
              </a:solidFill>
            </a:endParaRPr>
          </a:p>
        </p:txBody>
      </p:sp>
      <p:sp>
        <p:nvSpPr>
          <p:cNvPr id="6" name="Rectangle 5">
            <a:extLst>
              <a:ext uri="{FF2B5EF4-FFF2-40B4-BE49-F238E27FC236}">
                <a16:creationId xmlns:a16="http://schemas.microsoft.com/office/drawing/2014/main" id="{D5546DBD-7AD3-7842-B4F4-E45A849E60BB}"/>
              </a:ext>
            </a:extLst>
          </p:cNvPr>
          <p:cNvSpPr/>
          <p:nvPr/>
        </p:nvSpPr>
        <p:spPr>
          <a:xfrm>
            <a:off x="644448" y="2418834"/>
            <a:ext cx="4027064" cy="584775"/>
          </a:xfrm>
          <a:prstGeom prst="rect">
            <a:avLst/>
          </a:prstGeom>
        </p:spPr>
        <p:txBody>
          <a:bodyPr wrap="none">
            <a:spAutoFit/>
          </a:bodyPr>
          <a:lstStyle/>
          <a:p>
            <a:r>
              <a:rPr lang="en-US" sz="3200" b="1" dirty="0">
                <a:solidFill>
                  <a:schemeClr val="accent3"/>
                </a:solidFill>
                <a:latin typeface="Consolas" charset="0"/>
                <a:ea typeface="Consolas" charset="0"/>
                <a:cs typeface="Consolas" charset="0"/>
              </a:rPr>
              <a:t>Basic Assumptions</a:t>
            </a:r>
            <a:endParaRPr lang="en-US" sz="3200" dirty="0">
              <a:solidFill>
                <a:schemeClr val="accent3"/>
              </a:solidFill>
            </a:endParaRPr>
          </a:p>
        </p:txBody>
      </p:sp>
      <p:sp>
        <p:nvSpPr>
          <p:cNvPr id="8" name="Rectangle 7">
            <a:extLst>
              <a:ext uri="{FF2B5EF4-FFF2-40B4-BE49-F238E27FC236}">
                <a16:creationId xmlns:a16="http://schemas.microsoft.com/office/drawing/2014/main" id="{5DED8DBF-5018-3743-AFB8-00DE5C7323E6}"/>
              </a:ext>
            </a:extLst>
          </p:cNvPr>
          <p:cNvSpPr/>
          <p:nvPr/>
        </p:nvSpPr>
        <p:spPr>
          <a:xfrm>
            <a:off x="1321877" y="3096499"/>
            <a:ext cx="8905952" cy="2554545"/>
          </a:xfrm>
          <a:prstGeom prst="rect">
            <a:avLst/>
          </a:prstGeom>
        </p:spPr>
        <p:txBody>
          <a:bodyPr wrap="square">
            <a:spAutoFit/>
          </a:bodyPr>
          <a:lstStyle/>
          <a:p>
            <a:pPr marL="514350" indent="-514350">
              <a:buAutoNum type="arabicPeriod"/>
            </a:pPr>
            <a:r>
              <a:rPr lang="en-US" sz="3200" b="1" dirty="0">
                <a:solidFill>
                  <a:schemeClr val="bg2"/>
                </a:solidFill>
                <a:latin typeface="Consolas" charset="0"/>
                <a:ea typeface="Consolas" charset="0"/>
                <a:cs typeface="Consolas" charset="0"/>
              </a:rPr>
              <a:t>Independence of data</a:t>
            </a:r>
          </a:p>
          <a:p>
            <a:pPr marL="514350" indent="-514350">
              <a:buAutoNum type="arabicPeriod"/>
            </a:pPr>
            <a:r>
              <a:rPr lang="en-US" sz="3200" b="1" dirty="0">
                <a:solidFill>
                  <a:schemeClr val="accent6"/>
                </a:solidFill>
                <a:latin typeface="Consolas" charset="0"/>
                <a:ea typeface="Consolas" charset="0"/>
                <a:cs typeface="Consolas" charset="0"/>
              </a:rPr>
              <a:t>Appropriate measurement </a:t>
            </a:r>
            <a:r>
              <a:rPr lang="en-US" sz="3200" b="1" dirty="0">
                <a:solidFill>
                  <a:schemeClr val="tx2"/>
                </a:solidFill>
                <a:latin typeface="Consolas" charset="0"/>
                <a:ea typeface="Consolas" charset="0"/>
                <a:cs typeface="Consolas" charset="0"/>
              </a:rPr>
              <a:t>of variables for the analysis</a:t>
            </a:r>
          </a:p>
          <a:p>
            <a:pPr marL="514350" indent="-514350">
              <a:buAutoNum type="arabicPeriod"/>
            </a:pPr>
            <a:r>
              <a:rPr lang="en-US" sz="3200" b="1" dirty="0">
                <a:solidFill>
                  <a:schemeClr val="bg2"/>
                </a:solidFill>
                <a:latin typeface="Consolas" charset="0"/>
                <a:cs typeface="Consolas" charset="0"/>
              </a:rPr>
              <a:t>Normality of distributions</a:t>
            </a:r>
          </a:p>
          <a:p>
            <a:pPr marL="514350" indent="-514350">
              <a:buAutoNum type="arabicPeriod"/>
            </a:pPr>
            <a:r>
              <a:rPr lang="en-US" sz="3200" b="1" dirty="0">
                <a:solidFill>
                  <a:schemeClr val="bg2"/>
                </a:solidFill>
                <a:latin typeface="Consolas" charset="0"/>
                <a:cs typeface="Consolas" charset="0"/>
              </a:rPr>
              <a:t>Homoscedastic</a:t>
            </a:r>
            <a:endParaRPr lang="en-US" sz="3200" dirty="0">
              <a:solidFill>
                <a:schemeClr val="bg2"/>
              </a:solidFill>
            </a:endParaRPr>
          </a:p>
        </p:txBody>
      </p:sp>
      <p:sp>
        <p:nvSpPr>
          <p:cNvPr id="7" name="Rectangle 6">
            <a:extLst>
              <a:ext uri="{FF2B5EF4-FFF2-40B4-BE49-F238E27FC236}">
                <a16:creationId xmlns:a16="http://schemas.microsoft.com/office/drawing/2014/main" id="{9D924A2D-88FA-4740-9B03-6AC58789A717}"/>
              </a:ext>
            </a:extLst>
          </p:cNvPr>
          <p:cNvSpPr/>
          <p:nvPr/>
        </p:nvSpPr>
        <p:spPr>
          <a:xfrm>
            <a:off x="3988877" y="5159159"/>
            <a:ext cx="7364923" cy="1077218"/>
          </a:xfrm>
          <a:prstGeom prst="rect">
            <a:avLst/>
          </a:prstGeom>
          <a:solidFill>
            <a:schemeClr val="accent6">
              <a:lumMod val="20000"/>
              <a:lumOff val="80000"/>
            </a:schemeClr>
          </a:solidFill>
          <a:ln>
            <a:solidFill>
              <a:schemeClr val="accent6"/>
            </a:solidFill>
          </a:ln>
        </p:spPr>
        <p:txBody>
          <a:bodyPr wrap="square">
            <a:spAutoFit/>
          </a:bodyPr>
          <a:lstStyle/>
          <a:p>
            <a:r>
              <a:rPr lang="en-US" sz="3200" b="1" dirty="0">
                <a:solidFill>
                  <a:schemeClr val="accent6"/>
                </a:solidFill>
                <a:latin typeface="Consolas" panose="020B0609020204030204" pitchFamily="49" charset="0"/>
                <a:cs typeface="Consolas" panose="020B0609020204030204" pitchFamily="49" charset="0"/>
              </a:rPr>
              <a:t>Here we need interval/ratio outcome</a:t>
            </a:r>
          </a:p>
        </p:txBody>
      </p:sp>
      <p:sp>
        <p:nvSpPr>
          <p:cNvPr id="9" name="Bent-Up Arrow 8">
            <a:extLst>
              <a:ext uri="{FF2B5EF4-FFF2-40B4-BE49-F238E27FC236}">
                <a16:creationId xmlns:a16="http://schemas.microsoft.com/office/drawing/2014/main" id="{7EE85762-44DB-7F48-994F-FD34F24F484A}"/>
              </a:ext>
            </a:extLst>
          </p:cNvPr>
          <p:cNvSpPr/>
          <p:nvPr/>
        </p:nvSpPr>
        <p:spPr>
          <a:xfrm rot="5400000">
            <a:off x="2761048" y="4698802"/>
            <a:ext cx="1054100" cy="850385"/>
          </a:xfrm>
          <a:prstGeom prst="bentUp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88142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6300" y="339724"/>
            <a:ext cx="9042400" cy="1325563"/>
          </a:xfrm>
        </p:spPr>
        <p:txBody>
          <a:bodyPr/>
          <a:lstStyle/>
          <a:p>
            <a:r>
              <a:rPr lang="en-US" b="1" dirty="0">
                <a:solidFill>
                  <a:schemeClr val="tx2"/>
                </a:solidFill>
                <a:latin typeface="Consolas" charset="0"/>
                <a:ea typeface="Consolas" charset="0"/>
                <a:cs typeface="Consolas" charset="0"/>
              </a:rPr>
              <a:t>Examine Variables to Assess Statistical Assumptions</a:t>
            </a:r>
          </a:p>
        </p:txBody>
      </p:sp>
      <p:sp>
        <p:nvSpPr>
          <p:cNvPr id="4" name="Rectangle 3">
            <a:extLst>
              <a:ext uri="{FF2B5EF4-FFF2-40B4-BE49-F238E27FC236}">
                <a16:creationId xmlns:a16="http://schemas.microsoft.com/office/drawing/2014/main" id="{1081156F-B192-4F4B-BCB9-09E835E6A1C1}"/>
              </a:ext>
            </a:extLst>
          </p:cNvPr>
          <p:cNvSpPr/>
          <p:nvPr/>
        </p:nvSpPr>
        <p:spPr>
          <a:xfrm>
            <a:off x="644448" y="-320934"/>
            <a:ext cx="1354858" cy="2646878"/>
          </a:xfrm>
          <a:prstGeom prst="rect">
            <a:avLst/>
          </a:prstGeom>
        </p:spPr>
        <p:txBody>
          <a:bodyPr wrap="none">
            <a:spAutoFit/>
          </a:bodyPr>
          <a:lstStyle/>
          <a:p>
            <a:r>
              <a:rPr lang="en-US" sz="16600" b="1" dirty="0">
                <a:solidFill>
                  <a:schemeClr val="accent1"/>
                </a:solidFill>
                <a:latin typeface="Consolas" charset="0"/>
                <a:cs typeface="Consolas" charset="0"/>
              </a:rPr>
              <a:t>1</a:t>
            </a:r>
            <a:endParaRPr lang="en-US" sz="16600" dirty="0">
              <a:solidFill>
                <a:schemeClr val="accent1"/>
              </a:solidFill>
            </a:endParaRPr>
          </a:p>
        </p:txBody>
      </p:sp>
      <p:sp>
        <p:nvSpPr>
          <p:cNvPr id="6" name="Rectangle 5">
            <a:extLst>
              <a:ext uri="{FF2B5EF4-FFF2-40B4-BE49-F238E27FC236}">
                <a16:creationId xmlns:a16="http://schemas.microsoft.com/office/drawing/2014/main" id="{D5546DBD-7AD3-7842-B4F4-E45A849E60BB}"/>
              </a:ext>
            </a:extLst>
          </p:cNvPr>
          <p:cNvSpPr/>
          <p:nvPr/>
        </p:nvSpPr>
        <p:spPr>
          <a:xfrm>
            <a:off x="644448" y="2418834"/>
            <a:ext cx="4027064" cy="584775"/>
          </a:xfrm>
          <a:prstGeom prst="rect">
            <a:avLst/>
          </a:prstGeom>
        </p:spPr>
        <p:txBody>
          <a:bodyPr wrap="none">
            <a:spAutoFit/>
          </a:bodyPr>
          <a:lstStyle/>
          <a:p>
            <a:r>
              <a:rPr lang="en-US" sz="3200" b="1" dirty="0">
                <a:solidFill>
                  <a:schemeClr val="accent3"/>
                </a:solidFill>
                <a:latin typeface="Consolas" charset="0"/>
                <a:ea typeface="Consolas" charset="0"/>
                <a:cs typeface="Consolas" charset="0"/>
              </a:rPr>
              <a:t>Basic Assumptions</a:t>
            </a:r>
            <a:endParaRPr lang="en-US" sz="3200" dirty="0">
              <a:solidFill>
                <a:schemeClr val="accent3"/>
              </a:solidFill>
            </a:endParaRPr>
          </a:p>
        </p:txBody>
      </p:sp>
      <p:sp>
        <p:nvSpPr>
          <p:cNvPr id="8" name="Rectangle 7">
            <a:extLst>
              <a:ext uri="{FF2B5EF4-FFF2-40B4-BE49-F238E27FC236}">
                <a16:creationId xmlns:a16="http://schemas.microsoft.com/office/drawing/2014/main" id="{5DED8DBF-5018-3743-AFB8-00DE5C7323E6}"/>
              </a:ext>
            </a:extLst>
          </p:cNvPr>
          <p:cNvSpPr/>
          <p:nvPr/>
        </p:nvSpPr>
        <p:spPr>
          <a:xfrm>
            <a:off x="1321877" y="3096499"/>
            <a:ext cx="8905952" cy="2554545"/>
          </a:xfrm>
          <a:prstGeom prst="rect">
            <a:avLst/>
          </a:prstGeom>
        </p:spPr>
        <p:txBody>
          <a:bodyPr wrap="square">
            <a:spAutoFit/>
          </a:bodyPr>
          <a:lstStyle/>
          <a:p>
            <a:pPr marL="514350" indent="-514350">
              <a:buAutoNum type="arabicPeriod"/>
            </a:pPr>
            <a:r>
              <a:rPr lang="en-US" sz="3200" b="1" dirty="0">
                <a:solidFill>
                  <a:schemeClr val="bg2"/>
                </a:solidFill>
                <a:latin typeface="Consolas" charset="0"/>
                <a:ea typeface="Consolas" charset="0"/>
                <a:cs typeface="Consolas" charset="0"/>
              </a:rPr>
              <a:t>Independence of data</a:t>
            </a:r>
          </a:p>
          <a:p>
            <a:pPr marL="514350" indent="-514350">
              <a:buAutoNum type="arabicPeriod"/>
            </a:pPr>
            <a:r>
              <a:rPr lang="en-US" sz="3200" b="1" dirty="0">
                <a:solidFill>
                  <a:schemeClr val="bg2"/>
                </a:solidFill>
                <a:latin typeface="Consolas" charset="0"/>
                <a:ea typeface="Consolas" charset="0"/>
                <a:cs typeface="Consolas" charset="0"/>
              </a:rPr>
              <a:t>Appropriate measurement of variables for the analysis</a:t>
            </a:r>
          </a:p>
          <a:p>
            <a:pPr marL="514350" indent="-514350">
              <a:buAutoNum type="arabicPeriod"/>
            </a:pPr>
            <a:r>
              <a:rPr lang="en-US" sz="3200" b="1" dirty="0">
                <a:solidFill>
                  <a:schemeClr val="accent4"/>
                </a:solidFill>
                <a:latin typeface="Consolas" charset="0"/>
                <a:cs typeface="Consolas" charset="0"/>
              </a:rPr>
              <a:t>Normality</a:t>
            </a:r>
            <a:r>
              <a:rPr lang="en-US" sz="3200" b="1" dirty="0">
                <a:solidFill>
                  <a:schemeClr val="tx2"/>
                </a:solidFill>
                <a:latin typeface="Consolas" charset="0"/>
                <a:cs typeface="Consolas" charset="0"/>
              </a:rPr>
              <a:t> of distributions</a:t>
            </a:r>
          </a:p>
          <a:p>
            <a:pPr marL="514350" indent="-514350">
              <a:buAutoNum type="arabicPeriod"/>
            </a:pPr>
            <a:r>
              <a:rPr lang="en-US" sz="3200" b="1" dirty="0">
                <a:solidFill>
                  <a:schemeClr val="bg2"/>
                </a:solidFill>
                <a:latin typeface="Consolas" charset="0"/>
                <a:cs typeface="Consolas" charset="0"/>
              </a:rPr>
              <a:t>Homoscedastic</a:t>
            </a:r>
            <a:endParaRPr lang="en-US" sz="3200" dirty="0">
              <a:solidFill>
                <a:schemeClr val="bg2"/>
              </a:solidFill>
            </a:endParaRPr>
          </a:p>
        </p:txBody>
      </p:sp>
      <p:sp>
        <p:nvSpPr>
          <p:cNvPr id="7" name="Rectangle 6">
            <a:extLst>
              <a:ext uri="{FF2B5EF4-FFF2-40B4-BE49-F238E27FC236}">
                <a16:creationId xmlns:a16="http://schemas.microsoft.com/office/drawing/2014/main" id="{66B3FFB4-DEAD-FE4C-8A8C-D7AE343CDADB}"/>
              </a:ext>
            </a:extLst>
          </p:cNvPr>
          <p:cNvSpPr/>
          <p:nvPr/>
        </p:nvSpPr>
        <p:spPr>
          <a:xfrm>
            <a:off x="3823776" y="3072827"/>
            <a:ext cx="7220461" cy="1077218"/>
          </a:xfrm>
          <a:prstGeom prst="rect">
            <a:avLst/>
          </a:prstGeom>
          <a:solidFill>
            <a:schemeClr val="accent4">
              <a:lumMod val="20000"/>
              <a:lumOff val="80000"/>
            </a:schemeClr>
          </a:solidFill>
          <a:ln>
            <a:solidFill>
              <a:schemeClr val="accent4">
                <a:lumMod val="50000"/>
              </a:schemeClr>
            </a:solidFill>
          </a:ln>
        </p:spPr>
        <p:txBody>
          <a:bodyPr wrap="square">
            <a:spAutoFit/>
          </a:bodyPr>
          <a:lstStyle/>
          <a:p>
            <a:r>
              <a:rPr lang="en-US" sz="3200" b="1" dirty="0">
                <a:solidFill>
                  <a:schemeClr val="accent4"/>
                </a:solidFill>
                <a:latin typeface="Consolas" panose="020B0609020204030204" pitchFamily="49" charset="0"/>
                <a:cs typeface="Consolas" panose="020B0609020204030204" pitchFamily="49" charset="0"/>
              </a:rPr>
              <a:t>Residuals should be normally distributed</a:t>
            </a:r>
          </a:p>
        </p:txBody>
      </p:sp>
      <p:sp>
        <p:nvSpPr>
          <p:cNvPr id="9" name="Bent-Up Arrow 8">
            <a:extLst>
              <a:ext uri="{FF2B5EF4-FFF2-40B4-BE49-F238E27FC236}">
                <a16:creationId xmlns:a16="http://schemas.microsoft.com/office/drawing/2014/main" id="{2C9E31F0-4B9F-2643-853B-DE67A7DC9527}"/>
              </a:ext>
            </a:extLst>
          </p:cNvPr>
          <p:cNvSpPr/>
          <p:nvPr/>
        </p:nvSpPr>
        <p:spPr>
          <a:xfrm rot="5400000" flipH="1">
            <a:off x="2661263" y="3544917"/>
            <a:ext cx="1253670" cy="850385"/>
          </a:xfrm>
          <a:prstGeom prst="bentUp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endParaRPr>
          </a:p>
        </p:txBody>
      </p:sp>
    </p:spTree>
    <p:extLst>
      <p:ext uri="{BB962C8B-B14F-4D97-AF65-F5344CB8AC3E}">
        <p14:creationId xmlns:p14="http://schemas.microsoft.com/office/powerpoint/2010/main" val="19675184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6300" y="339724"/>
            <a:ext cx="9042400" cy="1325563"/>
          </a:xfrm>
        </p:spPr>
        <p:txBody>
          <a:bodyPr/>
          <a:lstStyle/>
          <a:p>
            <a:r>
              <a:rPr lang="en-US" b="1" dirty="0">
                <a:solidFill>
                  <a:schemeClr val="tx2"/>
                </a:solidFill>
                <a:latin typeface="Consolas" charset="0"/>
                <a:ea typeface="Consolas" charset="0"/>
                <a:cs typeface="Consolas" charset="0"/>
              </a:rPr>
              <a:t>Examine Variables to Assess Statistical Assumptions</a:t>
            </a:r>
          </a:p>
        </p:txBody>
      </p:sp>
      <p:sp>
        <p:nvSpPr>
          <p:cNvPr id="5" name="Slide Number Placeholder 4"/>
          <p:cNvSpPr>
            <a:spLocks noGrp="1"/>
          </p:cNvSpPr>
          <p:nvPr>
            <p:ph type="sldNum" sz="quarter" idx="12"/>
          </p:nvPr>
        </p:nvSpPr>
        <p:spPr/>
        <p:txBody>
          <a:bodyPr/>
          <a:lstStyle/>
          <a:p>
            <a:fld id="{4655F2EB-082D-1A4D-B2FA-EA5F6FE60629}" type="slidenum">
              <a:rPr lang="en-US" smtClean="0"/>
              <a:t>26</a:t>
            </a:fld>
            <a:endParaRPr lang="en-US"/>
          </a:p>
        </p:txBody>
      </p:sp>
      <p:sp>
        <p:nvSpPr>
          <p:cNvPr id="4" name="Rectangle 3">
            <a:extLst>
              <a:ext uri="{FF2B5EF4-FFF2-40B4-BE49-F238E27FC236}">
                <a16:creationId xmlns:a16="http://schemas.microsoft.com/office/drawing/2014/main" id="{1081156F-B192-4F4B-BCB9-09E835E6A1C1}"/>
              </a:ext>
            </a:extLst>
          </p:cNvPr>
          <p:cNvSpPr/>
          <p:nvPr/>
        </p:nvSpPr>
        <p:spPr>
          <a:xfrm>
            <a:off x="644448" y="-320934"/>
            <a:ext cx="1354858" cy="2646878"/>
          </a:xfrm>
          <a:prstGeom prst="rect">
            <a:avLst/>
          </a:prstGeom>
        </p:spPr>
        <p:txBody>
          <a:bodyPr wrap="none">
            <a:spAutoFit/>
          </a:bodyPr>
          <a:lstStyle/>
          <a:p>
            <a:r>
              <a:rPr lang="en-US" sz="16600" b="1" dirty="0">
                <a:solidFill>
                  <a:schemeClr val="accent1"/>
                </a:solidFill>
                <a:latin typeface="Consolas" charset="0"/>
                <a:cs typeface="Consolas" charset="0"/>
              </a:rPr>
              <a:t>1</a:t>
            </a:r>
            <a:endParaRPr lang="en-US" sz="16600" dirty="0">
              <a:solidFill>
                <a:schemeClr val="accent1"/>
              </a:solidFill>
            </a:endParaRPr>
          </a:p>
        </p:txBody>
      </p:sp>
      <p:sp>
        <p:nvSpPr>
          <p:cNvPr id="6" name="Rectangle 5">
            <a:extLst>
              <a:ext uri="{FF2B5EF4-FFF2-40B4-BE49-F238E27FC236}">
                <a16:creationId xmlns:a16="http://schemas.microsoft.com/office/drawing/2014/main" id="{D5546DBD-7AD3-7842-B4F4-E45A849E60BB}"/>
              </a:ext>
            </a:extLst>
          </p:cNvPr>
          <p:cNvSpPr/>
          <p:nvPr/>
        </p:nvSpPr>
        <p:spPr>
          <a:xfrm>
            <a:off x="644448" y="2418834"/>
            <a:ext cx="4027064" cy="584775"/>
          </a:xfrm>
          <a:prstGeom prst="rect">
            <a:avLst/>
          </a:prstGeom>
        </p:spPr>
        <p:txBody>
          <a:bodyPr wrap="none">
            <a:spAutoFit/>
          </a:bodyPr>
          <a:lstStyle/>
          <a:p>
            <a:r>
              <a:rPr lang="en-US" sz="3200" b="1" dirty="0">
                <a:solidFill>
                  <a:schemeClr val="accent3"/>
                </a:solidFill>
                <a:latin typeface="Consolas" charset="0"/>
                <a:ea typeface="Consolas" charset="0"/>
                <a:cs typeface="Consolas" charset="0"/>
              </a:rPr>
              <a:t>Basic Assumptions</a:t>
            </a:r>
            <a:endParaRPr lang="en-US" sz="3200" dirty="0">
              <a:solidFill>
                <a:schemeClr val="accent3"/>
              </a:solidFill>
            </a:endParaRPr>
          </a:p>
        </p:txBody>
      </p:sp>
      <p:sp>
        <p:nvSpPr>
          <p:cNvPr id="8" name="Rectangle 7">
            <a:extLst>
              <a:ext uri="{FF2B5EF4-FFF2-40B4-BE49-F238E27FC236}">
                <a16:creationId xmlns:a16="http://schemas.microsoft.com/office/drawing/2014/main" id="{5DED8DBF-5018-3743-AFB8-00DE5C7323E6}"/>
              </a:ext>
            </a:extLst>
          </p:cNvPr>
          <p:cNvSpPr/>
          <p:nvPr/>
        </p:nvSpPr>
        <p:spPr>
          <a:xfrm>
            <a:off x="1321877" y="3096499"/>
            <a:ext cx="8905952" cy="2554545"/>
          </a:xfrm>
          <a:prstGeom prst="rect">
            <a:avLst/>
          </a:prstGeom>
        </p:spPr>
        <p:txBody>
          <a:bodyPr wrap="square">
            <a:spAutoFit/>
          </a:bodyPr>
          <a:lstStyle/>
          <a:p>
            <a:pPr marL="514350" indent="-514350">
              <a:buAutoNum type="arabicPeriod"/>
            </a:pPr>
            <a:r>
              <a:rPr lang="en-US" sz="3200" b="1" dirty="0">
                <a:solidFill>
                  <a:schemeClr val="bg2"/>
                </a:solidFill>
                <a:latin typeface="Consolas" charset="0"/>
                <a:ea typeface="Consolas" charset="0"/>
                <a:cs typeface="Consolas" charset="0"/>
              </a:rPr>
              <a:t>Independence of data</a:t>
            </a:r>
          </a:p>
          <a:p>
            <a:pPr marL="514350" indent="-514350">
              <a:buAutoNum type="arabicPeriod"/>
            </a:pPr>
            <a:r>
              <a:rPr lang="en-US" sz="3200" b="1" dirty="0">
                <a:solidFill>
                  <a:schemeClr val="bg2"/>
                </a:solidFill>
                <a:latin typeface="Consolas" charset="0"/>
                <a:ea typeface="Consolas" charset="0"/>
                <a:cs typeface="Consolas" charset="0"/>
              </a:rPr>
              <a:t>Appropriate measurement of variables for the analysis</a:t>
            </a:r>
          </a:p>
          <a:p>
            <a:pPr marL="514350" indent="-514350">
              <a:buAutoNum type="arabicPeriod"/>
            </a:pPr>
            <a:r>
              <a:rPr lang="en-US" sz="3200" b="1" dirty="0">
                <a:solidFill>
                  <a:schemeClr val="bg2"/>
                </a:solidFill>
                <a:latin typeface="Consolas" charset="0"/>
                <a:cs typeface="Consolas" charset="0"/>
              </a:rPr>
              <a:t>Normality of distributions</a:t>
            </a:r>
          </a:p>
          <a:p>
            <a:pPr marL="514350" indent="-514350">
              <a:buAutoNum type="arabicPeriod"/>
            </a:pPr>
            <a:r>
              <a:rPr lang="en-US" sz="3200" b="1" dirty="0">
                <a:solidFill>
                  <a:schemeClr val="accent5"/>
                </a:solidFill>
                <a:latin typeface="Consolas" charset="0"/>
                <a:cs typeface="Consolas" charset="0"/>
              </a:rPr>
              <a:t>Homoscedastic</a:t>
            </a:r>
            <a:endParaRPr lang="en-US" sz="3200" dirty="0">
              <a:solidFill>
                <a:schemeClr val="tx2"/>
              </a:solidFill>
            </a:endParaRPr>
          </a:p>
        </p:txBody>
      </p:sp>
      <p:sp>
        <p:nvSpPr>
          <p:cNvPr id="7" name="Rectangle 6">
            <a:extLst>
              <a:ext uri="{FF2B5EF4-FFF2-40B4-BE49-F238E27FC236}">
                <a16:creationId xmlns:a16="http://schemas.microsoft.com/office/drawing/2014/main" id="{5DCBD66D-DABE-6443-A731-A9C1FDB1DB62}"/>
              </a:ext>
            </a:extLst>
          </p:cNvPr>
          <p:cNvSpPr/>
          <p:nvPr/>
        </p:nvSpPr>
        <p:spPr>
          <a:xfrm>
            <a:off x="3631528" y="3527617"/>
            <a:ext cx="7364923" cy="1569660"/>
          </a:xfrm>
          <a:prstGeom prst="rect">
            <a:avLst/>
          </a:prstGeom>
          <a:solidFill>
            <a:schemeClr val="accent5">
              <a:lumMod val="20000"/>
              <a:lumOff val="80000"/>
            </a:schemeClr>
          </a:solidFill>
          <a:ln>
            <a:solidFill>
              <a:schemeClr val="accent5"/>
            </a:solidFill>
          </a:ln>
        </p:spPr>
        <p:txBody>
          <a:bodyPr wrap="square">
            <a:spAutoFit/>
          </a:bodyPr>
          <a:lstStyle/>
          <a:p>
            <a:r>
              <a:rPr lang="en-US" sz="3200" b="1" dirty="0">
                <a:solidFill>
                  <a:schemeClr val="accent5"/>
                </a:solidFill>
                <a:latin typeface="Consolas" panose="020B0609020204030204" pitchFamily="49" charset="0"/>
                <a:cs typeface="Consolas" panose="020B0609020204030204" pitchFamily="49" charset="0"/>
              </a:rPr>
              <a:t>Variance around the line should be roughly equal across the whole line</a:t>
            </a:r>
            <a:endParaRPr lang="en-US" sz="2000" b="1" dirty="0">
              <a:solidFill>
                <a:schemeClr val="accent5"/>
              </a:solidFill>
              <a:latin typeface="Consolas" panose="020B0609020204030204" pitchFamily="49" charset="0"/>
              <a:cs typeface="Consolas" panose="020B0609020204030204" pitchFamily="49" charset="0"/>
            </a:endParaRPr>
          </a:p>
        </p:txBody>
      </p:sp>
      <p:sp>
        <p:nvSpPr>
          <p:cNvPr id="9" name="Bent-Up Arrow 8">
            <a:extLst>
              <a:ext uri="{FF2B5EF4-FFF2-40B4-BE49-F238E27FC236}">
                <a16:creationId xmlns:a16="http://schemas.microsoft.com/office/drawing/2014/main" id="{73BC553A-D5F3-9540-B68F-7E47A6A14E6F}"/>
              </a:ext>
            </a:extLst>
          </p:cNvPr>
          <p:cNvSpPr/>
          <p:nvPr/>
        </p:nvSpPr>
        <p:spPr>
          <a:xfrm rot="5400000" flipH="1">
            <a:off x="2664074" y="4159509"/>
            <a:ext cx="838197" cy="850385"/>
          </a:xfrm>
          <a:prstGeom prst="bentUp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81219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6300" y="339724"/>
            <a:ext cx="9042400" cy="1325563"/>
          </a:xfrm>
        </p:spPr>
        <p:txBody>
          <a:bodyPr/>
          <a:lstStyle/>
          <a:p>
            <a:r>
              <a:rPr lang="en-US" b="1" dirty="0">
                <a:solidFill>
                  <a:schemeClr val="tx2"/>
                </a:solidFill>
                <a:latin typeface="Consolas" charset="0"/>
                <a:ea typeface="Consolas" charset="0"/>
                <a:cs typeface="Consolas" charset="0"/>
              </a:rPr>
              <a:t>Examine Variables to Assess Statistical Assumptions</a:t>
            </a:r>
          </a:p>
        </p:txBody>
      </p:sp>
      <p:sp>
        <p:nvSpPr>
          <p:cNvPr id="5" name="Slide Number Placeholder 4"/>
          <p:cNvSpPr>
            <a:spLocks noGrp="1"/>
          </p:cNvSpPr>
          <p:nvPr>
            <p:ph type="sldNum" sz="quarter" idx="12"/>
          </p:nvPr>
        </p:nvSpPr>
        <p:spPr/>
        <p:txBody>
          <a:bodyPr/>
          <a:lstStyle/>
          <a:p>
            <a:fld id="{4655F2EB-082D-1A4D-B2FA-EA5F6FE60629}" type="slidenum">
              <a:rPr lang="en-US" smtClean="0"/>
              <a:t>27</a:t>
            </a:fld>
            <a:endParaRPr lang="en-US"/>
          </a:p>
        </p:txBody>
      </p:sp>
      <p:sp>
        <p:nvSpPr>
          <p:cNvPr id="4" name="Rectangle 3">
            <a:extLst>
              <a:ext uri="{FF2B5EF4-FFF2-40B4-BE49-F238E27FC236}">
                <a16:creationId xmlns:a16="http://schemas.microsoft.com/office/drawing/2014/main" id="{1081156F-B192-4F4B-BCB9-09E835E6A1C1}"/>
              </a:ext>
            </a:extLst>
          </p:cNvPr>
          <p:cNvSpPr/>
          <p:nvPr/>
        </p:nvSpPr>
        <p:spPr>
          <a:xfrm>
            <a:off x="644448" y="-320934"/>
            <a:ext cx="1354858" cy="2646878"/>
          </a:xfrm>
          <a:prstGeom prst="rect">
            <a:avLst/>
          </a:prstGeom>
        </p:spPr>
        <p:txBody>
          <a:bodyPr wrap="none">
            <a:spAutoFit/>
          </a:bodyPr>
          <a:lstStyle/>
          <a:p>
            <a:r>
              <a:rPr lang="en-US" sz="16600" b="1" dirty="0">
                <a:solidFill>
                  <a:schemeClr val="accent1"/>
                </a:solidFill>
                <a:latin typeface="Consolas" charset="0"/>
                <a:cs typeface="Consolas" charset="0"/>
              </a:rPr>
              <a:t>1</a:t>
            </a:r>
            <a:endParaRPr lang="en-US" sz="16600" dirty="0">
              <a:solidFill>
                <a:schemeClr val="accent1"/>
              </a:solidFill>
            </a:endParaRPr>
          </a:p>
        </p:txBody>
      </p:sp>
      <p:sp>
        <p:nvSpPr>
          <p:cNvPr id="6" name="Rectangle 5">
            <a:extLst>
              <a:ext uri="{FF2B5EF4-FFF2-40B4-BE49-F238E27FC236}">
                <a16:creationId xmlns:a16="http://schemas.microsoft.com/office/drawing/2014/main" id="{D5546DBD-7AD3-7842-B4F4-E45A849E60BB}"/>
              </a:ext>
            </a:extLst>
          </p:cNvPr>
          <p:cNvSpPr/>
          <p:nvPr/>
        </p:nvSpPr>
        <p:spPr>
          <a:xfrm>
            <a:off x="644448" y="2418834"/>
            <a:ext cx="4027064" cy="584775"/>
          </a:xfrm>
          <a:prstGeom prst="rect">
            <a:avLst/>
          </a:prstGeom>
        </p:spPr>
        <p:txBody>
          <a:bodyPr wrap="none">
            <a:spAutoFit/>
          </a:bodyPr>
          <a:lstStyle/>
          <a:p>
            <a:r>
              <a:rPr lang="en-US" sz="3200" b="1" dirty="0">
                <a:solidFill>
                  <a:schemeClr val="accent3"/>
                </a:solidFill>
                <a:latin typeface="Consolas" charset="0"/>
                <a:ea typeface="Consolas" charset="0"/>
                <a:cs typeface="Consolas" charset="0"/>
              </a:rPr>
              <a:t>Basic Assumptions</a:t>
            </a:r>
            <a:endParaRPr lang="en-US" sz="3200" dirty="0">
              <a:solidFill>
                <a:schemeClr val="accent3"/>
              </a:solidFill>
            </a:endParaRPr>
          </a:p>
        </p:txBody>
      </p:sp>
      <p:sp>
        <p:nvSpPr>
          <p:cNvPr id="8" name="Rectangle 7">
            <a:extLst>
              <a:ext uri="{FF2B5EF4-FFF2-40B4-BE49-F238E27FC236}">
                <a16:creationId xmlns:a16="http://schemas.microsoft.com/office/drawing/2014/main" id="{5DED8DBF-5018-3743-AFB8-00DE5C7323E6}"/>
              </a:ext>
            </a:extLst>
          </p:cNvPr>
          <p:cNvSpPr/>
          <p:nvPr/>
        </p:nvSpPr>
        <p:spPr>
          <a:xfrm>
            <a:off x="1321877" y="3096499"/>
            <a:ext cx="8905952" cy="3539430"/>
          </a:xfrm>
          <a:prstGeom prst="rect">
            <a:avLst/>
          </a:prstGeom>
        </p:spPr>
        <p:txBody>
          <a:bodyPr wrap="square">
            <a:spAutoFit/>
          </a:bodyPr>
          <a:lstStyle/>
          <a:p>
            <a:pPr marL="514350" indent="-514350">
              <a:buAutoNum type="arabicPeriod"/>
            </a:pPr>
            <a:r>
              <a:rPr lang="en-US" sz="3200" b="1" dirty="0">
                <a:solidFill>
                  <a:schemeClr val="bg2"/>
                </a:solidFill>
                <a:latin typeface="Consolas" charset="0"/>
                <a:ea typeface="Consolas" charset="0"/>
                <a:cs typeface="Consolas" charset="0"/>
              </a:rPr>
              <a:t>Independence of data</a:t>
            </a:r>
          </a:p>
          <a:p>
            <a:pPr marL="514350" indent="-514350">
              <a:buAutoNum type="arabicPeriod"/>
            </a:pPr>
            <a:r>
              <a:rPr lang="en-US" sz="3200" b="1" dirty="0">
                <a:solidFill>
                  <a:schemeClr val="bg2"/>
                </a:solidFill>
                <a:latin typeface="Consolas" charset="0"/>
                <a:ea typeface="Consolas" charset="0"/>
                <a:cs typeface="Consolas" charset="0"/>
              </a:rPr>
              <a:t>Appropriate measurement of variables for the analysis</a:t>
            </a:r>
          </a:p>
          <a:p>
            <a:pPr marL="514350" indent="-514350">
              <a:buAutoNum type="arabicPeriod"/>
            </a:pPr>
            <a:r>
              <a:rPr lang="en-US" sz="3200" b="1" dirty="0">
                <a:solidFill>
                  <a:schemeClr val="bg2"/>
                </a:solidFill>
                <a:latin typeface="Consolas" charset="0"/>
                <a:cs typeface="Consolas" charset="0"/>
              </a:rPr>
              <a:t>Normality of distributions</a:t>
            </a:r>
          </a:p>
          <a:p>
            <a:pPr marL="514350" indent="-514350">
              <a:buAutoNum type="arabicPeriod"/>
            </a:pPr>
            <a:r>
              <a:rPr lang="en-US" sz="3200" b="1" dirty="0">
                <a:solidFill>
                  <a:schemeClr val="bg2"/>
                </a:solidFill>
                <a:latin typeface="Consolas" charset="0"/>
                <a:cs typeface="Consolas" charset="0"/>
              </a:rPr>
              <a:t>Homoscedastic</a:t>
            </a:r>
          </a:p>
          <a:p>
            <a:pPr marL="514350" indent="-514350">
              <a:buAutoNum type="arabicPeriod"/>
            </a:pPr>
            <a:r>
              <a:rPr lang="en-US" sz="3200" b="1" dirty="0">
                <a:solidFill>
                  <a:schemeClr val="accent6"/>
                </a:solidFill>
                <a:latin typeface="Consolas" charset="0"/>
                <a:cs typeface="Consolas" charset="0"/>
              </a:rPr>
              <a:t>Linear Relationships</a:t>
            </a:r>
          </a:p>
          <a:p>
            <a:pPr marL="514350" indent="-514350">
              <a:buAutoNum type="arabicPeriod"/>
            </a:pPr>
            <a:r>
              <a:rPr lang="en-US" sz="3200" b="1" dirty="0">
                <a:solidFill>
                  <a:schemeClr val="accent6"/>
                </a:solidFill>
                <a:latin typeface="Consolas" charset="0"/>
                <a:cs typeface="Consolas" charset="0"/>
              </a:rPr>
              <a:t>No omitted variables</a:t>
            </a:r>
            <a:endParaRPr lang="en-US" sz="3200" dirty="0">
              <a:solidFill>
                <a:schemeClr val="accent6"/>
              </a:solidFill>
            </a:endParaRPr>
          </a:p>
        </p:txBody>
      </p:sp>
    </p:spTree>
    <p:extLst>
      <p:ext uri="{BB962C8B-B14F-4D97-AF65-F5344CB8AC3E}">
        <p14:creationId xmlns:p14="http://schemas.microsoft.com/office/powerpoint/2010/main" val="6478816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6300" y="339724"/>
            <a:ext cx="9042400" cy="1325563"/>
          </a:xfrm>
        </p:spPr>
        <p:txBody>
          <a:bodyPr/>
          <a:lstStyle/>
          <a:p>
            <a:r>
              <a:rPr lang="en-US" b="1" dirty="0">
                <a:solidFill>
                  <a:schemeClr val="tx2"/>
                </a:solidFill>
                <a:latin typeface="Consolas" charset="0"/>
                <a:ea typeface="Consolas" charset="0"/>
                <a:cs typeface="Consolas" charset="0"/>
              </a:rPr>
              <a:t>Examine Variables to Assess Statistical Assumptions</a:t>
            </a:r>
          </a:p>
        </p:txBody>
      </p:sp>
      <p:sp>
        <p:nvSpPr>
          <p:cNvPr id="5" name="Slide Number Placeholder 4"/>
          <p:cNvSpPr>
            <a:spLocks noGrp="1"/>
          </p:cNvSpPr>
          <p:nvPr>
            <p:ph type="sldNum" sz="quarter" idx="12"/>
          </p:nvPr>
        </p:nvSpPr>
        <p:spPr/>
        <p:txBody>
          <a:bodyPr/>
          <a:lstStyle/>
          <a:p>
            <a:fld id="{4655F2EB-082D-1A4D-B2FA-EA5F6FE60629}" type="slidenum">
              <a:rPr lang="en-US" smtClean="0"/>
              <a:t>28</a:t>
            </a:fld>
            <a:endParaRPr lang="en-US"/>
          </a:p>
        </p:txBody>
      </p:sp>
      <p:sp>
        <p:nvSpPr>
          <p:cNvPr id="4" name="Rectangle 3">
            <a:extLst>
              <a:ext uri="{FF2B5EF4-FFF2-40B4-BE49-F238E27FC236}">
                <a16:creationId xmlns:a16="http://schemas.microsoft.com/office/drawing/2014/main" id="{1081156F-B192-4F4B-BCB9-09E835E6A1C1}"/>
              </a:ext>
            </a:extLst>
          </p:cNvPr>
          <p:cNvSpPr/>
          <p:nvPr/>
        </p:nvSpPr>
        <p:spPr>
          <a:xfrm>
            <a:off x="644448" y="-320934"/>
            <a:ext cx="1354858" cy="2646878"/>
          </a:xfrm>
          <a:prstGeom prst="rect">
            <a:avLst/>
          </a:prstGeom>
        </p:spPr>
        <p:txBody>
          <a:bodyPr wrap="none">
            <a:spAutoFit/>
          </a:bodyPr>
          <a:lstStyle/>
          <a:p>
            <a:r>
              <a:rPr lang="en-US" sz="16600" b="1" dirty="0">
                <a:solidFill>
                  <a:schemeClr val="accent1"/>
                </a:solidFill>
                <a:latin typeface="Consolas" charset="0"/>
                <a:cs typeface="Consolas" charset="0"/>
              </a:rPr>
              <a:t>1</a:t>
            </a:r>
            <a:endParaRPr lang="en-US" sz="16600" dirty="0">
              <a:solidFill>
                <a:schemeClr val="accent1"/>
              </a:solidFill>
            </a:endParaRPr>
          </a:p>
        </p:txBody>
      </p:sp>
      <p:sp>
        <p:nvSpPr>
          <p:cNvPr id="6" name="Rectangle 5">
            <a:extLst>
              <a:ext uri="{FF2B5EF4-FFF2-40B4-BE49-F238E27FC236}">
                <a16:creationId xmlns:a16="http://schemas.microsoft.com/office/drawing/2014/main" id="{D5546DBD-7AD3-7842-B4F4-E45A849E60BB}"/>
              </a:ext>
            </a:extLst>
          </p:cNvPr>
          <p:cNvSpPr/>
          <p:nvPr/>
        </p:nvSpPr>
        <p:spPr>
          <a:xfrm>
            <a:off x="644448" y="2418834"/>
            <a:ext cx="4027064" cy="584775"/>
          </a:xfrm>
          <a:prstGeom prst="rect">
            <a:avLst/>
          </a:prstGeom>
        </p:spPr>
        <p:txBody>
          <a:bodyPr wrap="none">
            <a:spAutoFit/>
          </a:bodyPr>
          <a:lstStyle/>
          <a:p>
            <a:r>
              <a:rPr lang="en-US" sz="3200" b="1" dirty="0">
                <a:solidFill>
                  <a:schemeClr val="accent3"/>
                </a:solidFill>
                <a:latin typeface="Consolas" charset="0"/>
                <a:ea typeface="Consolas" charset="0"/>
                <a:cs typeface="Consolas" charset="0"/>
              </a:rPr>
              <a:t>Basic Assumptions</a:t>
            </a:r>
            <a:endParaRPr lang="en-US" sz="3200" dirty="0">
              <a:solidFill>
                <a:schemeClr val="accent3"/>
              </a:solidFill>
            </a:endParaRPr>
          </a:p>
        </p:txBody>
      </p:sp>
      <p:sp>
        <p:nvSpPr>
          <p:cNvPr id="8" name="Rectangle 7">
            <a:extLst>
              <a:ext uri="{FF2B5EF4-FFF2-40B4-BE49-F238E27FC236}">
                <a16:creationId xmlns:a16="http://schemas.microsoft.com/office/drawing/2014/main" id="{5DED8DBF-5018-3743-AFB8-00DE5C7323E6}"/>
              </a:ext>
            </a:extLst>
          </p:cNvPr>
          <p:cNvSpPr/>
          <p:nvPr/>
        </p:nvSpPr>
        <p:spPr>
          <a:xfrm>
            <a:off x="1321877" y="3096499"/>
            <a:ext cx="8905952" cy="3539430"/>
          </a:xfrm>
          <a:prstGeom prst="rect">
            <a:avLst/>
          </a:prstGeom>
        </p:spPr>
        <p:txBody>
          <a:bodyPr wrap="square">
            <a:spAutoFit/>
          </a:bodyPr>
          <a:lstStyle/>
          <a:p>
            <a:pPr marL="514350" indent="-514350">
              <a:buAutoNum type="arabicPeriod"/>
            </a:pPr>
            <a:r>
              <a:rPr lang="en-US" sz="3200" b="1" dirty="0">
                <a:solidFill>
                  <a:schemeClr val="bg2"/>
                </a:solidFill>
                <a:latin typeface="Consolas" charset="0"/>
                <a:ea typeface="Consolas" charset="0"/>
                <a:cs typeface="Consolas" charset="0"/>
              </a:rPr>
              <a:t>Independence of data</a:t>
            </a:r>
          </a:p>
          <a:p>
            <a:pPr marL="514350" indent="-514350">
              <a:buAutoNum type="arabicPeriod"/>
            </a:pPr>
            <a:r>
              <a:rPr lang="en-US" sz="3200" b="1" dirty="0">
                <a:solidFill>
                  <a:schemeClr val="bg2"/>
                </a:solidFill>
                <a:latin typeface="Consolas" charset="0"/>
                <a:ea typeface="Consolas" charset="0"/>
                <a:cs typeface="Consolas" charset="0"/>
              </a:rPr>
              <a:t>Appropriate measurement of variables for the analysis</a:t>
            </a:r>
          </a:p>
          <a:p>
            <a:pPr marL="514350" indent="-514350">
              <a:buAutoNum type="arabicPeriod"/>
            </a:pPr>
            <a:r>
              <a:rPr lang="en-US" sz="3200" b="1" dirty="0">
                <a:solidFill>
                  <a:schemeClr val="bg2"/>
                </a:solidFill>
                <a:latin typeface="Consolas" charset="0"/>
                <a:cs typeface="Consolas" charset="0"/>
              </a:rPr>
              <a:t>Normality of distributions</a:t>
            </a:r>
          </a:p>
          <a:p>
            <a:pPr marL="514350" indent="-514350">
              <a:buAutoNum type="arabicPeriod"/>
            </a:pPr>
            <a:r>
              <a:rPr lang="en-US" sz="3200" b="1" dirty="0">
                <a:solidFill>
                  <a:schemeClr val="bg2"/>
                </a:solidFill>
                <a:latin typeface="Consolas" charset="0"/>
                <a:cs typeface="Consolas" charset="0"/>
              </a:rPr>
              <a:t>Homoscedastic</a:t>
            </a:r>
          </a:p>
          <a:p>
            <a:pPr marL="514350" indent="-514350">
              <a:buAutoNum type="arabicPeriod"/>
            </a:pPr>
            <a:r>
              <a:rPr lang="en-US" sz="3200" b="1" dirty="0">
                <a:solidFill>
                  <a:schemeClr val="accent6"/>
                </a:solidFill>
                <a:latin typeface="Consolas" charset="0"/>
                <a:cs typeface="Consolas" charset="0"/>
              </a:rPr>
              <a:t>Linear Relationships</a:t>
            </a:r>
          </a:p>
          <a:p>
            <a:pPr marL="514350" indent="-514350">
              <a:buAutoNum type="arabicPeriod"/>
            </a:pPr>
            <a:r>
              <a:rPr lang="en-US" sz="3200" b="1" dirty="0">
                <a:solidFill>
                  <a:schemeClr val="bg2"/>
                </a:solidFill>
                <a:latin typeface="Consolas" charset="0"/>
                <a:cs typeface="Consolas" charset="0"/>
              </a:rPr>
              <a:t>No omitted variables</a:t>
            </a:r>
            <a:endParaRPr lang="en-US" sz="3200" dirty="0">
              <a:solidFill>
                <a:schemeClr val="bg2"/>
              </a:solidFill>
            </a:endParaRPr>
          </a:p>
        </p:txBody>
      </p:sp>
      <p:sp>
        <p:nvSpPr>
          <p:cNvPr id="7" name="Rectangle 6">
            <a:extLst>
              <a:ext uri="{FF2B5EF4-FFF2-40B4-BE49-F238E27FC236}">
                <a16:creationId xmlns:a16="http://schemas.microsoft.com/office/drawing/2014/main" id="{5DCBD66D-DABE-6443-A731-A9C1FDB1DB62}"/>
              </a:ext>
            </a:extLst>
          </p:cNvPr>
          <p:cNvSpPr/>
          <p:nvPr/>
        </p:nvSpPr>
        <p:spPr>
          <a:xfrm>
            <a:off x="3618828" y="3761733"/>
            <a:ext cx="7364923" cy="1569660"/>
          </a:xfrm>
          <a:prstGeom prst="rect">
            <a:avLst/>
          </a:prstGeom>
          <a:solidFill>
            <a:schemeClr val="accent6">
              <a:lumMod val="20000"/>
              <a:lumOff val="80000"/>
            </a:schemeClr>
          </a:solidFill>
          <a:ln>
            <a:solidFill>
              <a:schemeClr val="accent6"/>
            </a:solidFill>
          </a:ln>
        </p:spPr>
        <p:txBody>
          <a:bodyPr wrap="square">
            <a:spAutoFit/>
          </a:bodyPr>
          <a:lstStyle/>
          <a:p>
            <a:r>
              <a:rPr lang="en-US" sz="3200" b="1" dirty="0">
                <a:solidFill>
                  <a:schemeClr val="accent6"/>
                </a:solidFill>
                <a:latin typeface="Consolas" panose="020B0609020204030204" pitchFamily="49" charset="0"/>
                <a:cs typeface="Consolas" panose="020B0609020204030204" pitchFamily="49" charset="0"/>
              </a:rPr>
              <a:t>Relationships between the outcome and the continuous predictors should be linear</a:t>
            </a:r>
            <a:endParaRPr lang="en-US" sz="2000" b="1" dirty="0">
              <a:solidFill>
                <a:schemeClr val="accent6"/>
              </a:solidFill>
              <a:latin typeface="Consolas" panose="020B0609020204030204" pitchFamily="49" charset="0"/>
              <a:cs typeface="Consolas" panose="020B0609020204030204" pitchFamily="49" charset="0"/>
            </a:endParaRPr>
          </a:p>
        </p:txBody>
      </p:sp>
      <p:sp>
        <p:nvSpPr>
          <p:cNvPr id="9" name="Bent-Up Arrow 8">
            <a:extLst>
              <a:ext uri="{FF2B5EF4-FFF2-40B4-BE49-F238E27FC236}">
                <a16:creationId xmlns:a16="http://schemas.microsoft.com/office/drawing/2014/main" id="{73BC553A-D5F3-9540-B68F-7E47A6A14E6F}"/>
              </a:ext>
            </a:extLst>
          </p:cNvPr>
          <p:cNvSpPr/>
          <p:nvPr/>
        </p:nvSpPr>
        <p:spPr>
          <a:xfrm rot="5400000" flipH="1">
            <a:off x="2664074" y="4672084"/>
            <a:ext cx="838197" cy="850385"/>
          </a:xfrm>
          <a:prstGeom prst="bentUp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53211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6300" y="339724"/>
            <a:ext cx="9042400" cy="1325563"/>
          </a:xfrm>
        </p:spPr>
        <p:txBody>
          <a:bodyPr/>
          <a:lstStyle/>
          <a:p>
            <a:r>
              <a:rPr lang="en-US" b="1" dirty="0">
                <a:solidFill>
                  <a:schemeClr val="tx2"/>
                </a:solidFill>
                <a:latin typeface="Consolas" charset="0"/>
                <a:ea typeface="Consolas" charset="0"/>
                <a:cs typeface="Consolas" charset="0"/>
              </a:rPr>
              <a:t>Examine Variables to Assess Statistical Assumptions</a:t>
            </a:r>
          </a:p>
        </p:txBody>
      </p:sp>
      <p:sp>
        <p:nvSpPr>
          <p:cNvPr id="5" name="Slide Number Placeholder 4"/>
          <p:cNvSpPr>
            <a:spLocks noGrp="1"/>
          </p:cNvSpPr>
          <p:nvPr>
            <p:ph type="sldNum" sz="quarter" idx="12"/>
          </p:nvPr>
        </p:nvSpPr>
        <p:spPr/>
        <p:txBody>
          <a:bodyPr/>
          <a:lstStyle/>
          <a:p>
            <a:fld id="{4655F2EB-082D-1A4D-B2FA-EA5F6FE60629}" type="slidenum">
              <a:rPr lang="en-US" smtClean="0"/>
              <a:t>29</a:t>
            </a:fld>
            <a:endParaRPr lang="en-US"/>
          </a:p>
        </p:txBody>
      </p:sp>
      <p:sp>
        <p:nvSpPr>
          <p:cNvPr id="4" name="Rectangle 3">
            <a:extLst>
              <a:ext uri="{FF2B5EF4-FFF2-40B4-BE49-F238E27FC236}">
                <a16:creationId xmlns:a16="http://schemas.microsoft.com/office/drawing/2014/main" id="{1081156F-B192-4F4B-BCB9-09E835E6A1C1}"/>
              </a:ext>
            </a:extLst>
          </p:cNvPr>
          <p:cNvSpPr/>
          <p:nvPr/>
        </p:nvSpPr>
        <p:spPr>
          <a:xfrm>
            <a:off x="644448" y="-320934"/>
            <a:ext cx="1354858" cy="2646878"/>
          </a:xfrm>
          <a:prstGeom prst="rect">
            <a:avLst/>
          </a:prstGeom>
        </p:spPr>
        <p:txBody>
          <a:bodyPr wrap="none">
            <a:spAutoFit/>
          </a:bodyPr>
          <a:lstStyle/>
          <a:p>
            <a:r>
              <a:rPr lang="en-US" sz="16600" b="1" dirty="0">
                <a:solidFill>
                  <a:schemeClr val="accent1"/>
                </a:solidFill>
                <a:latin typeface="Consolas" charset="0"/>
                <a:cs typeface="Consolas" charset="0"/>
              </a:rPr>
              <a:t>1</a:t>
            </a:r>
            <a:endParaRPr lang="en-US" sz="16600" dirty="0">
              <a:solidFill>
                <a:schemeClr val="accent1"/>
              </a:solidFill>
            </a:endParaRPr>
          </a:p>
        </p:txBody>
      </p:sp>
      <p:sp>
        <p:nvSpPr>
          <p:cNvPr id="6" name="Rectangle 5">
            <a:extLst>
              <a:ext uri="{FF2B5EF4-FFF2-40B4-BE49-F238E27FC236}">
                <a16:creationId xmlns:a16="http://schemas.microsoft.com/office/drawing/2014/main" id="{D5546DBD-7AD3-7842-B4F4-E45A849E60BB}"/>
              </a:ext>
            </a:extLst>
          </p:cNvPr>
          <p:cNvSpPr/>
          <p:nvPr/>
        </p:nvSpPr>
        <p:spPr>
          <a:xfrm>
            <a:off x="644448" y="2418834"/>
            <a:ext cx="4027064" cy="584775"/>
          </a:xfrm>
          <a:prstGeom prst="rect">
            <a:avLst/>
          </a:prstGeom>
        </p:spPr>
        <p:txBody>
          <a:bodyPr wrap="none">
            <a:spAutoFit/>
          </a:bodyPr>
          <a:lstStyle/>
          <a:p>
            <a:r>
              <a:rPr lang="en-US" sz="3200" b="1" dirty="0">
                <a:solidFill>
                  <a:schemeClr val="accent3"/>
                </a:solidFill>
                <a:latin typeface="Consolas" charset="0"/>
                <a:ea typeface="Consolas" charset="0"/>
                <a:cs typeface="Consolas" charset="0"/>
              </a:rPr>
              <a:t>Basic Assumptions</a:t>
            </a:r>
            <a:endParaRPr lang="en-US" sz="3200" dirty="0">
              <a:solidFill>
                <a:schemeClr val="accent3"/>
              </a:solidFill>
            </a:endParaRPr>
          </a:p>
        </p:txBody>
      </p:sp>
      <p:sp>
        <p:nvSpPr>
          <p:cNvPr id="8" name="Rectangle 7">
            <a:extLst>
              <a:ext uri="{FF2B5EF4-FFF2-40B4-BE49-F238E27FC236}">
                <a16:creationId xmlns:a16="http://schemas.microsoft.com/office/drawing/2014/main" id="{5DED8DBF-5018-3743-AFB8-00DE5C7323E6}"/>
              </a:ext>
            </a:extLst>
          </p:cNvPr>
          <p:cNvSpPr/>
          <p:nvPr/>
        </p:nvSpPr>
        <p:spPr>
          <a:xfrm>
            <a:off x="1321877" y="3096499"/>
            <a:ext cx="8905952" cy="3539430"/>
          </a:xfrm>
          <a:prstGeom prst="rect">
            <a:avLst/>
          </a:prstGeom>
        </p:spPr>
        <p:txBody>
          <a:bodyPr wrap="square">
            <a:spAutoFit/>
          </a:bodyPr>
          <a:lstStyle/>
          <a:p>
            <a:pPr marL="514350" indent="-514350">
              <a:buAutoNum type="arabicPeriod"/>
            </a:pPr>
            <a:r>
              <a:rPr lang="en-US" sz="3200" b="1" dirty="0">
                <a:solidFill>
                  <a:schemeClr val="bg2"/>
                </a:solidFill>
                <a:latin typeface="Consolas" charset="0"/>
                <a:ea typeface="Consolas" charset="0"/>
                <a:cs typeface="Consolas" charset="0"/>
              </a:rPr>
              <a:t>Independence of data</a:t>
            </a:r>
          </a:p>
          <a:p>
            <a:pPr marL="514350" indent="-514350">
              <a:buAutoNum type="arabicPeriod"/>
            </a:pPr>
            <a:r>
              <a:rPr lang="en-US" sz="3200" b="1" dirty="0">
                <a:solidFill>
                  <a:schemeClr val="bg2"/>
                </a:solidFill>
                <a:latin typeface="Consolas" charset="0"/>
                <a:ea typeface="Consolas" charset="0"/>
                <a:cs typeface="Consolas" charset="0"/>
              </a:rPr>
              <a:t>Appropriate measurement of variables for the analysis</a:t>
            </a:r>
          </a:p>
          <a:p>
            <a:pPr marL="514350" indent="-514350">
              <a:buAutoNum type="arabicPeriod"/>
            </a:pPr>
            <a:r>
              <a:rPr lang="en-US" sz="3200" b="1" dirty="0">
                <a:solidFill>
                  <a:schemeClr val="bg2"/>
                </a:solidFill>
                <a:latin typeface="Consolas" charset="0"/>
                <a:cs typeface="Consolas" charset="0"/>
              </a:rPr>
              <a:t>Normality of distributions</a:t>
            </a:r>
          </a:p>
          <a:p>
            <a:pPr marL="514350" indent="-514350">
              <a:buAutoNum type="arabicPeriod"/>
            </a:pPr>
            <a:r>
              <a:rPr lang="en-US" sz="3200" b="1" dirty="0">
                <a:solidFill>
                  <a:schemeClr val="bg2"/>
                </a:solidFill>
                <a:latin typeface="Consolas" charset="0"/>
                <a:cs typeface="Consolas" charset="0"/>
              </a:rPr>
              <a:t>Homoscedastic</a:t>
            </a:r>
          </a:p>
          <a:p>
            <a:pPr marL="514350" indent="-514350">
              <a:buAutoNum type="arabicPeriod"/>
            </a:pPr>
            <a:r>
              <a:rPr lang="en-US" sz="3200" b="1" dirty="0">
                <a:solidFill>
                  <a:schemeClr val="bg2"/>
                </a:solidFill>
                <a:latin typeface="Consolas" charset="0"/>
                <a:cs typeface="Consolas" charset="0"/>
              </a:rPr>
              <a:t>Linear Relationships</a:t>
            </a:r>
          </a:p>
          <a:p>
            <a:pPr marL="514350" indent="-514350">
              <a:buAutoNum type="arabicPeriod"/>
            </a:pPr>
            <a:r>
              <a:rPr lang="en-US" sz="3200" b="1" dirty="0">
                <a:solidFill>
                  <a:schemeClr val="accent6"/>
                </a:solidFill>
                <a:latin typeface="Consolas" charset="0"/>
                <a:cs typeface="Consolas" charset="0"/>
              </a:rPr>
              <a:t>No omitted variables</a:t>
            </a:r>
            <a:endParaRPr lang="en-US" sz="3200" dirty="0">
              <a:solidFill>
                <a:schemeClr val="accent6"/>
              </a:solidFill>
            </a:endParaRPr>
          </a:p>
        </p:txBody>
      </p:sp>
      <p:sp>
        <p:nvSpPr>
          <p:cNvPr id="7" name="Rectangle 6">
            <a:extLst>
              <a:ext uri="{FF2B5EF4-FFF2-40B4-BE49-F238E27FC236}">
                <a16:creationId xmlns:a16="http://schemas.microsoft.com/office/drawing/2014/main" id="{5DCBD66D-DABE-6443-A731-A9C1FDB1DB62}"/>
              </a:ext>
            </a:extLst>
          </p:cNvPr>
          <p:cNvSpPr/>
          <p:nvPr/>
        </p:nvSpPr>
        <p:spPr>
          <a:xfrm>
            <a:off x="3656928" y="3911472"/>
            <a:ext cx="7364923" cy="2062103"/>
          </a:xfrm>
          <a:prstGeom prst="rect">
            <a:avLst/>
          </a:prstGeom>
          <a:solidFill>
            <a:schemeClr val="accent6">
              <a:lumMod val="20000"/>
              <a:lumOff val="80000"/>
            </a:schemeClr>
          </a:solidFill>
          <a:ln>
            <a:solidFill>
              <a:schemeClr val="accent6"/>
            </a:solidFill>
          </a:ln>
        </p:spPr>
        <p:txBody>
          <a:bodyPr wrap="square">
            <a:spAutoFit/>
          </a:bodyPr>
          <a:lstStyle/>
          <a:p>
            <a:r>
              <a:rPr lang="en-US" sz="3200" b="1" dirty="0">
                <a:solidFill>
                  <a:schemeClr val="accent6"/>
                </a:solidFill>
                <a:latin typeface="Consolas" panose="020B0609020204030204" pitchFamily="49" charset="0"/>
                <a:cs typeface="Consolas" panose="020B0609020204030204" pitchFamily="49" charset="0"/>
              </a:rPr>
              <a:t>Any variable that is related to both the predictor and the outcome should be included in the regression model</a:t>
            </a:r>
            <a:endParaRPr lang="en-US" sz="2000" b="1" dirty="0">
              <a:solidFill>
                <a:schemeClr val="accent6"/>
              </a:solidFill>
              <a:latin typeface="Consolas" panose="020B0609020204030204" pitchFamily="49" charset="0"/>
              <a:cs typeface="Consolas" panose="020B0609020204030204" pitchFamily="49" charset="0"/>
            </a:endParaRPr>
          </a:p>
        </p:txBody>
      </p:sp>
      <p:sp>
        <p:nvSpPr>
          <p:cNvPr id="9" name="Bent-Up Arrow 8">
            <a:extLst>
              <a:ext uri="{FF2B5EF4-FFF2-40B4-BE49-F238E27FC236}">
                <a16:creationId xmlns:a16="http://schemas.microsoft.com/office/drawing/2014/main" id="{73BC553A-D5F3-9540-B68F-7E47A6A14E6F}"/>
              </a:ext>
            </a:extLst>
          </p:cNvPr>
          <p:cNvSpPr/>
          <p:nvPr/>
        </p:nvSpPr>
        <p:spPr>
          <a:xfrm rot="5400000" flipH="1">
            <a:off x="2664074" y="5129284"/>
            <a:ext cx="838197" cy="850385"/>
          </a:xfrm>
          <a:prstGeom prst="bentUp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0094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accent6"/>
                </a:solidFill>
                <a:latin typeface="Consolas" charset="0"/>
                <a:ea typeface="Consolas" charset="0"/>
                <a:cs typeface="Consolas" charset="0"/>
              </a:rPr>
              <a:t>Homework and Such</a:t>
            </a:r>
            <a:endParaRPr lang="en-US" b="1" dirty="0">
              <a:latin typeface="Consolas" charset="0"/>
              <a:ea typeface="Consolas" charset="0"/>
              <a:cs typeface="Consolas" charset="0"/>
            </a:endParaRPr>
          </a:p>
        </p:txBody>
      </p:sp>
      <p:sp>
        <p:nvSpPr>
          <p:cNvPr id="3" name="Slide Number Placeholder 2"/>
          <p:cNvSpPr>
            <a:spLocks noGrp="1"/>
          </p:cNvSpPr>
          <p:nvPr>
            <p:ph type="sldNum" sz="quarter" idx="12"/>
          </p:nvPr>
        </p:nvSpPr>
        <p:spPr/>
        <p:txBody>
          <a:bodyPr/>
          <a:lstStyle/>
          <a:p>
            <a:fld id="{4655F2EB-082D-1A4D-B2FA-EA5F6FE60629}" type="slidenum">
              <a:rPr lang="en-US" smtClean="0"/>
              <a:t>3</a:t>
            </a:fld>
            <a:endParaRPr lang="en-US"/>
          </a:p>
        </p:txBody>
      </p:sp>
      <p:sp>
        <p:nvSpPr>
          <p:cNvPr id="6" name="Rectangle 5">
            <a:extLst>
              <a:ext uri="{FF2B5EF4-FFF2-40B4-BE49-F238E27FC236}">
                <a16:creationId xmlns:a16="http://schemas.microsoft.com/office/drawing/2014/main" id="{D519B397-B0C8-1748-B24D-92F67CBEC963}"/>
              </a:ext>
            </a:extLst>
          </p:cNvPr>
          <p:cNvSpPr/>
          <p:nvPr/>
        </p:nvSpPr>
        <p:spPr>
          <a:xfrm>
            <a:off x="838200" y="1986469"/>
            <a:ext cx="10515600" cy="3447098"/>
          </a:xfrm>
          <a:prstGeom prst="rect">
            <a:avLst/>
          </a:prstGeom>
        </p:spPr>
        <p:txBody>
          <a:bodyPr wrap="square">
            <a:spAutoFit/>
          </a:bodyPr>
          <a:lstStyle/>
          <a:p>
            <a:r>
              <a:rPr lang="en-US" sz="4400" b="1" dirty="0">
                <a:solidFill>
                  <a:schemeClr val="accent3"/>
                </a:solidFill>
                <a:latin typeface="Consolas" charset="0"/>
                <a:cs typeface="Consolas" charset="0"/>
              </a:rPr>
              <a:t>Research Portfolio</a:t>
            </a:r>
            <a:r>
              <a:rPr lang="en-US" sz="4400" b="1" dirty="0">
                <a:solidFill>
                  <a:schemeClr val="tx2"/>
                </a:solidFill>
                <a:latin typeface="Consolas" charset="0"/>
                <a:cs typeface="Consolas" charset="0"/>
              </a:rPr>
              <a:t>: How’s it coming along?</a:t>
            </a:r>
          </a:p>
          <a:p>
            <a:endParaRPr lang="en-US" sz="2400" b="1" dirty="0">
              <a:solidFill>
                <a:schemeClr val="tx2"/>
              </a:solidFill>
              <a:latin typeface="Consolas" charset="0"/>
              <a:cs typeface="Consolas" charset="0"/>
            </a:endParaRPr>
          </a:p>
          <a:p>
            <a:endParaRPr lang="en-US" b="1" dirty="0">
              <a:solidFill>
                <a:schemeClr val="tx2"/>
              </a:solidFill>
              <a:latin typeface="Consolas" charset="0"/>
              <a:cs typeface="Consolas" charset="0"/>
            </a:endParaRPr>
          </a:p>
          <a:p>
            <a:r>
              <a:rPr lang="en-US" sz="4400" b="1" dirty="0">
                <a:solidFill>
                  <a:schemeClr val="tx2"/>
                </a:solidFill>
                <a:latin typeface="Consolas" charset="0"/>
                <a:cs typeface="Consolas" charset="0"/>
              </a:rPr>
              <a:t>Any questions about the remainder of the class?</a:t>
            </a:r>
          </a:p>
        </p:txBody>
      </p:sp>
      <p:sp>
        <p:nvSpPr>
          <p:cNvPr id="7" name="Rectangle 1">
            <a:extLst>
              <a:ext uri="{FF2B5EF4-FFF2-40B4-BE49-F238E27FC236}">
                <a16:creationId xmlns:a16="http://schemas.microsoft.com/office/drawing/2014/main" id="{989E403B-5C3A-9F48-A17F-F56745B2FA6E}"/>
              </a:ext>
            </a:extLst>
          </p:cNvPr>
          <p:cNvSpPr>
            <a:spLocks noChangeArrowheads="1"/>
          </p:cNvSpPr>
          <p:nvPr/>
        </p:nvSpPr>
        <p:spPr bwMode="auto">
          <a:xfrm>
            <a:off x="3075781" y="23844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25201774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384045"/>
            <a:ext cx="9042400" cy="1325563"/>
          </a:xfrm>
        </p:spPr>
        <p:txBody>
          <a:bodyPr/>
          <a:lstStyle/>
          <a:p>
            <a:r>
              <a:rPr lang="en-US" b="1" dirty="0">
                <a:solidFill>
                  <a:schemeClr val="tx2"/>
                </a:solidFill>
                <a:latin typeface="Consolas" charset="0"/>
                <a:ea typeface="Consolas" charset="0"/>
                <a:cs typeface="Consolas" charset="0"/>
              </a:rPr>
              <a:t>Examine Variables to Assess Statistical Assumptions</a:t>
            </a:r>
          </a:p>
        </p:txBody>
      </p:sp>
      <p:sp>
        <p:nvSpPr>
          <p:cNvPr id="4" name="Rectangle 3">
            <a:extLst>
              <a:ext uri="{FF2B5EF4-FFF2-40B4-BE49-F238E27FC236}">
                <a16:creationId xmlns:a16="http://schemas.microsoft.com/office/drawing/2014/main" id="{1081156F-B192-4F4B-BCB9-09E835E6A1C1}"/>
              </a:ext>
            </a:extLst>
          </p:cNvPr>
          <p:cNvSpPr/>
          <p:nvPr/>
        </p:nvSpPr>
        <p:spPr>
          <a:xfrm>
            <a:off x="644448" y="-320934"/>
            <a:ext cx="1354858" cy="2646878"/>
          </a:xfrm>
          <a:prstGeom prst="rect">
            <a:avLst/>
          </a:prstGeom>
        </p:spPr>
        <p:txBody>
          <a:bodyPr wrap="none">
            <a:spAutoFit/>
          </a:bodyPr>
          <a:lstStyle/>
          <a:p>
            <a:r>
              <a:rPr lang="en-US" sz="16600" b="1" dirty="0">
                <a:solidFill>
                  <a:schemeClr val="accent1"/>
                </a:solidFill>
                <a:latin typeface="Consolas" charset="0"/>
                <a:cs typeface="Consolas" charset="0"/>
              </a:rPr>
              <a:t>1</a:t>
            </a:r>
            <a:endParaRPr lang="en-US" sz="16600" dirty="0">
              <a:solidFill>
                <a:schemeClr val="accent1"/>
              </a:solidFill>
            </a:endParaRPr>
          </a:p>
        </p:txBody>
      </p:sp>
      <p:sp>
        <p:nvSpPr>
          <p:cNvPr id="6" name="Rectangle 5">
            <a:extLst>
              <a:ext uri="{FF2B5EF4-FFF2-40B4-BE49-F238E27FC236}">
                <a16:creationId xmlns:a16="http://schemas.microsoft.com/office/drawing/2014/main" id="{D5546DBD-7AD3-7842-B4F4-E45A849E60BB}"/>
              </a:ext>
            </a:extLst>
          </p:cNvPr>
          <p:cNvSpPr/>
          <p:nvPr/>
        </p:nvSpPr>
        <p:spPr>
          <a:xfrm>
            <a:off x="644448" y="2418834"/>
            <a:ext cx="7191392" cy="584775"/>
          </a:xfrm>
          <a:prstGeom prst="rect">
            <a:avLst/>
          </a:prstGeom>
        </p:spPr>
        <p:txBody>
          <a:bodyPr wrap="none">
            <a:spAutoFit/>
          </a:bodyPr>
          <a:lstStyle/>
          <a:p>
            <a:r>
              <a:rPr lang="en-US" sz="3200" b="1" dirty="0">
                <a:solidFill>
                  <a:schemeClr val="accent3"/>
                </a:solidFill>
                <a:latin typeface="Consolas" charset="0"/>
                <a:ea typeface="Consolas" charset="0"/>
                <a:cs typeface="Consolas" charset="0"/>
              </a:rPr>
              <a:t>Examining the Basic Assumptions</a:t>
            </a:r>
            <a:endParaRPr lang="en-US" sz="3200" dirty="0">
              <a:solidFill>
                <a:schemeClr val="accent3"/>
              </a:solidFill>
            </a:endParaRPr>
          </a:p>
        </p:txBody>
      </p:sp>
      <p:sp>
        <p:nvSpPr>
          <p:cNvPr id="9" name="Rectangle 8">
            <a:extLst>
              <a:ext uri="{FF2B5EF4-FFF2-40B4-BE49-F238E27FC236}">
                <a16:creationId xmlns:a16="http://schemas.microsoft.com/office/drawing/2014/main" id="{8F6F0335-ADC9-BF44-84EC-18F8A781CF8A}"/>
              </a:ext>
            </a:extLst>
          </p:cNvPr>
          <p:cNvSpPr/>
          <p:nvPr/>
        </p:nvSpPr>
        <p:spPr>
          <a:xfrm>
            <a:off x="644448" y="3096499"/>
            <a:ext cx="11547552" cy="3539430"/>
          </a:xfrm>
          <a:prstGeom prst="rect">
            <a:avLst/>
          </a:prstGeom>
        </p:spPr>
        <p:txBody>
          <a:bodyPr wrap="square">
            <a:spAutoFit/>
          </a:bodyPr>
          <a:lstStyle/>
          <a:p>
            <a:pPr marL="514350" indent="-514350">
              <a:buAutoNum type="arabicPeriod"/>
            </a:pPr>
            <a:r>
              <a:rPr lang="en-US" sz="3200" b="1" dirty="0">
                <a:solidFill>
                  <a:schemeClr val="accent2"/>
                </a:solidFill>
                <a:latin typeface="Consolas" charset="0"/>
                <a:ea typeface="Consolas" charset="0"/>
                <a:cs typeface="Consolas" charset="0"/>
              </a:rPr>
              <a:t>Independence:</a:t>
            </a:r>
            <a:r>
              <a:rPr lang="en-US" sz="3200" b="1" dirty="0">
                <a:solidFill>
                  <a:schemeClr val="tx2"/>
                </a:solidFill>
                <a:latin typeface="Consolas" charset="0"/>
                <a:ea typeface="Consolas" charset="0"/>
                <a:cs typeface="Consolas" charset="0"/>
              </a:rPr>
              <a:t> random sample</a:t>
            </a:r>
          </a:p>
          <a:p>
            <a:pPr marL="514350" indent="-514350">
              <a:buAutoNum type="arabicPeriod"/>
            </a:pPr>
            <a:r>
              <a:rPr lang="en-US" sz="3200" b="1" dirty="0">
                <a:solidFill>
                  <a:schemeClr val="accent6"/>
                </a:solidFill>
                <a:latin typeface="Consolas" charset="0"/>
                <a:ea typeface="Consolas" charset="0"/>
                <a:cs typeface="Consolas" charset="0"/>
              </a:rPr>
              <a:t>Appropriate measurement: </a:t>
            </a:r>
            <a:r>
              <a:rPr lang="en-US" sz="3200" b="1" dirty="0">
                <a:solidFill>
                  <a:schemeClr val="tx2"/>
                </a:solidFill>
                <a:latin typeface="Consolas" charset="0"/>
                <a:ea typeface="Consolas" charset="0"/>
                <a:cs typeface="Consolas" charset="0"/>
              </a:rPr>
              <a:t>know what your variables are</a:t>
            </a:r>
          </a:p>
          <a:p>
            <a:pPr marL="514350" indent="-514350">
              <a:buAutoNum type="arabicPeriod"/>
            </a:pPr>
            <a:r>
              <a:rPr lang="en-US" sz="3200" b="1" dirty="0">
                <a:solidFill>
                  <a:schemeClr val="accent4"/>
                </a:solidFill>
                <a:latin typeface="Consolas" charset="0"/>
                <a:cs typeface="Consolas" charset="0"/>
              </a:rPr>
              <a:t>Normality</a:t>
            </a:r>
            <a:r>
              <a:rPr lang="en-US" sz="3200" b="1" dirty="0">
                <a:solidFill>
                  <a:schemeClr val="tx2"/>
                </a:solidFill>
                <a:latin typeface="Consolas" charset="0"/>
                <a:cs typeface="Consolas" charset="0"/>
              </a:rPr>
              <a:t>: Histograms, </a:t>
            </a:r>
            <a:r>
              <a:rPr lang="en-US" sz="3200" b="1" dirty="0">
                <a:solidFill>
                  <a:schemeClr val="accent6"/>
                </a:solidFill>
                <a:latin typeface="Consolas" charset="0"/>
                <a:cs typeface="Consolas" charset="0"/>
              </a:rPr>
              <a:t>Q-Q</a:t>
            </a:r>
            <a:r>
              <a:rPr lang="en-US" sz="3200" b="1" dirty="0">
                <a:solidFill>
                  <a:schemeClr val="tx2"/>
                </a:solidFill>
                <a:latin typeface="Consolas" charset="0"/>
                <a:cs typeface="Consolas" charset="0"/>
              </a:rPr>
              <a:t>, skew and kurtosis</a:t>
            </a:r>
          </a:p>
          <a:p>
            <a:pPr marL="514350" indent="-514350">
              <a:buAutoNum type="arabicPeriod"/>
            </a:pPr>
            <a:r>
              <a:rPr lang="en-US" sz="3200" b="1" dirty="0">
                <a:solidFill>
                  <a:schemeClr val="accent5"/>
                </a:solidFill>
                <a:latin typeface="Consolas" charset="0"/>
                <a:cs typeface="Consolas" charset="0"/>
              </a:rPr>
              <a:t>Homoscedastic: </a:t>
            </a:r>
            <a:r>
              <a:rPr lang="en-US" sz="3200" b="1" dirty="0">
                <a:solidFill>
                  <a:schemeClr val="tx2"/>
                </a:solidFill>
                <a:latin typeface="Consolas" charset="0"/>
                <a:cs typeface="Consolas" charset="0"/>
              </a:rPr>
              <a:t>Scatterplots</a:t>
            </a:r>
          </a:p>
          <a:p>
            <a:pPr marL="514350" indent="-514350">
              <a:buAutoNum type="arabicPeriod"/>
            </a:pPr>
            <a:r>
              <a:rPr lang="en-US" sz="3200" b="1" dirty="0">
                <a:solidFill>
                  <a:schemeClr val="accent6"/>
                </a:solidFill>
                <a:latin typeface="Consolas" charset="0"/>
                <a:cs typeface="Consolas" charset="0"/>
              </a:rPr>
              <a:t>Linear</a:t>
            </a:r>
            <a:r>
              <a:rPr lang="en-US" sz="3200" b="1" dirty="0">
                <a:solidFill>
                  <a:schemeClr val="tx2"/>
                </a:solidFill>
                <a:latin typeface="Consolas" charset="0"/>
                <a:cs typeface="Consolas" charset="0"/>
              </a:rPr>
              <a:t>: Scatterplots</a:t>
            </a:r>
          </a:p>
          <a:p>
            <a:pPr marL="514350" indent="-514350">
              <a:buAutoNum type="arabicPeriod"/>
            </a:pPr>
            <a:r>
              <a:rPr lang="en-US" sz="3200" b="1" dirty="0">
                <a:solidFill>
                  <a:schemeClr val="accent6"/>
                </a:solidFill>
                <a:latin typeface="Consolas" panose="020B0609020204030204" pitchFamily="49" charset="0"/>
                <a:cs typeface="Consolas" panose="020B0609020204030204" pitchFamily="49" charset="0"/>
              </a:rPr>
              <a:t>No Omitted</a:t>
            </a:r>
            <a:r>
              <a:rPr lang="en-US" sz="3200" b="1" dirty="0">
                <a:solidFill>
                  <a:schemeClr val="tx2"/>
                </a:solidFill>
                <a:latin typeface="Consolas" panose="020B0609020204030204" pitchFamily="49" charset="0"/>
                <a:cs typeface="Consolas" panose="020B0609020204030204" pitchFamily="49" charset="0"/>
              </a:rPr>
              <a:t>: check correlations, know the theory</a:t>
            </a:r>
          </a:p>
        </p:txBody>
      </p:sp>
    </p:spTree>
    <p:extLst>
      <p:ext uri="{BB962C8B-B14F-4D97-AF65-F5344CB8AC3E}">
        <p14:creationId xmlns:p14="http://schemas.microsoft.com/office/powerpoint/2010/main" val="1437797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animEffect transition="in" filter="fade">
                                      <p:cBhvr>
                                        <p:cTn id="7" dur="500"/>
                                        <p:tgtEl>
                                          <p:spTgt spid="9">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4" end="4"/>
                                            </p:txEl>
                                          </p:spTgt>
                                        </p:tgtEl>
                                        <p:attrNameLst>
                                          <p:attrName>style.visibility</p:attrName>
                                        </p:attrNameLst>
                                      </p:cBhvr>
                                      <p:to>
                                        <p:strVal val="visible"/>
                                      </p:to>
                                    </p:set>
                                    <p:animEffect transition="in" filter="fade">
                                      <p:cBhvr>
                                        <p:cTn id="12" dur="500"/>
                                        <p:tgtEl>
                                          <p:spTgt spid="9">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animEffect transition="in" filter="fade">
                                      <p:cBhvr>
                                        <p:cTn id="17"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9306" y="142745"/>
            <a:ext cx="8744894" cy="1897319"/>
          </a:xfrm>
        </p:spPr>
        <p:txBody>
          <a:bodyPr>
            <a:normAutofit fontScale="90000"/>
          </a:bodyPr>
          <a:lstStyle/>
          <a:p>
            <a:r>
              <a:rPr lang="en-US" b="1" dirty="0">
                <a:solidFill>
                  <a:schemeClr val="tx2"/>
                </a:solidFill>
                <a:latin typeface="Consolas" charset="0"/>
                <a:ea typeface="Consolas" charset="0"/>
                <a:cs typeface="Consolas" charset="0"/>
              </a:rPr>
              <a:t>State the Null and Research Hypotheses (symbolically and verbally)</a:t>
            </a:r>
          </a:p>
        </p:txBody>
      </p:sp>
      <p:sp>
        <p:nvSpPr>
          <p:cNvPr id="5" name="Slide Number Placeholder 4"/>
          <p:cNvSpPr>
            <a:spLocks noGrp="1"/>
          </p:cNvSpPr>
          <p:nvPr>
            <p:ph type="sldNum" sz="quarter" idx="12"/>
          </p:nvPr>
        </p:nvSpPr>
        <p:spPr/>
        <p:txBody>
          <a:bodyPr/>
          <a:lstStyle/>
          <a:p>
            <a:fld id="{4655F2EB-082D-1A4D-B2FA-EA5F6FE60629}" type="slidenum">
              <a:rPr lang="en-US" smtClean="0"/>
              <a:t>31</a:t>
            </a:fld>
            <a:endParaRPr lang="en-US"/>
          </a:p>
        </p:txBody>
      </p:sp>
      <p:sp>
        <p:nvSpPr>
          <p:cNvPr id="6" name="Rectangle 5">
            <a:extLst>
              <a:ext uri="{FF2B5EF4-FFF2-40B4-BE49-F238E27FC236}">
                <a16:creationId xmlns:a16="http://schemas.microsoft.com/office/drawing/2014/main" id="{A159961C-5DDD-964F-B465-83D657696EA1}"/>
              </a:ext>
            </a:extLst>
          </p:cNvPr>
          <p:cNvSpPr/>
          <p:nvPr/>
        </p:nvSpPr>
        <p:spPr>
          <a:xfrm>
            <a:off x="644448" y="-320934"/>
            <a:ext cx="1354858" cy="2646878"/>
          </a:xfrm>
          <a:prstGeom prst="rect">
            <a:avLst/>
          </a:prstGeom>
        </p:spPr>
        <p:txBody>
          <a:bodyPr wrap="none">
            <a:spAutoFit/>
          </a:bodyPr>
          <a:lstStyle/>
          <a:p>
            <a:r>
              <a:rPr lang="en-US" sz="16600" b="1" dirty="0">
                <a:solidFill>
                  <a:schemeClr val="accent1"/>
                </a:solidFill>
                <a:latin typeface="Consolas" charset="0"/>
                <a:cs typeface="Consolas" charset="0"/>
              </a:rPr>
              <a:t>2</a:t>
            </a:r>
            <a:endParaRPr lang="en-US" sz="16600" dirty="0">
              <a:solidFill>
                <a:schemeClr val="accent1"/>
              </a:solidFill>
            </a:endParaRP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B563A970-47AB-5240-8D7D-5CA9ADBBEFDA}"/>
                  </a:ext>
                </a:extLst>
              </p:cNvPr>
              <p:cNvGraphicFramePr>
                <a:graphicFrameLocks noGrp="1"/>
              </p:cNvGraphicFramePr>
              <p:nvPr>
                <p:extLst>
                  <p:ext uri="{D42A27DB-BD31-4B8C-83A1-F6EECF244321}">
                    <p14:modId xmlns:p14="http://schemas.microsoft.com/office/powerpoint/2010/main" val="1369499007"/>
                  </p:ext>
                </p:extLst>
              </p:nvPr>
            </p:nvGraphicFramePr>
            <p:xfrm>
              <a:off x="644448" y="2503743"/>
              <a:ext cx="10937952" cy="2475834"/>
            </p:xfrm>
            <a:graphic>
              <a:graphicData uri="http://schemas.openxmlformats.org/drawingml/2006/table">
                <a:tbl>
                  <a:tblPr firstRow="1" bandRow="1">
                    <a:tableStyleId>{5C22544A-7EE6-4342-B048-85BDC9FD1C3A}</a:tableStyleId>
                  </a:tblPr>
                  <a:tblGrid>
                    <a:gridCol w="1884130">
                      <a:extLst>
                        <a:ext uri="{9D8B030D-6E8A-4147-A177-3AD203B41FA5}">
                          <a16:colId xmlns:a16="http://schemas.microsoft.com/office/drawing/2014/main" val="1603415222"/>
                        </a:ext>
                      </a:extLst>
                    </a:gridCol>
                    <a:gridCol w="3022264">
                      <a:extLst>
                        <a:ext uri="{9D8B030D-6E8A-4147-A177-3AD203B41FA5}">
                          <a16:colId xmlns:a16="http://schemas.microsoft.com/office/drawing/2014/main" val="2896810510"/>
                        </a:ext>
                      </a:extLst>
                    </a:gridCol>
                    <a:gridCol w="2983351">
                      <a:extLst>
                        <a:ext uri="{9D8B030D-6E8A-4147-A177-3AD203B41FA5}">
                          <a16:colId xmlns:a16="http://schemas.microsoft.com/office/drawing/2014/main" val="1060877502"/>
                        </a:ext>
                      </a:extLst>
                    </a:gridCol>
                    <a:gridCol w="3048207">
                      <a:extLst>
                        <a:ext uri="{9D8B030D-6E8A-4147-A177-3AD203B41FA5}">
                          <a16:colId xmlns:a16="http://schemas.microsoft.com/office/drawing/2014/main" val="1462196635"/>
                        </a:ext>
                      </a:extLst>
                    </a:gridCol>
                  </a:tblGrid>
                  <a:tr h="774520">
                    <a:tc>
                      <a:txBody>
                        <a:bodyPr/>
                        <a:lstStyle/>
                        <a:p>
                          <a:r>
                            <a:rPr lang="en-US" sz="2400" dirty="0"/>
                            <a:t>Hypothesis Type</a:t>
                          </a:r>
                        </a:p>
                      </a:txBody>
                      <a:tcPr/>
                    </a:tc>
                    <a:tc>
                      <a:txBody>
                        <a:bodyPr/>
                        <a:lstStyle/>
                        <a:p>
                          <a:r>
                            <a:rPr lang="en-US" sz="2400" dirty="0"/>
                            <a:t>Symbolic</a:t>
                          </a:r>
                        </a:p>
                      </a:txBody>
                      <a:tcPr/>
                    </a:tc>
                    <a:tc>
                      <a:txBody>
                        <a:bodyPr/>
                        <a:lstStyle/>
                        <a:p>
                          <a:r>
                            <a:rPr lang="en-US" sz="2400" dirty="0"/>
                            <a:t>Verbal</a:t>
                          </a:r>
                        </a:p>
                      </a:txBody>
                      <a:tcPr/>
                    </a:tc>
                    <a:tc>
                      <a:txBody>
                        <a:bodyPr/>
                        <a:lstStyle/>
                        <a:p>
                          <a:r>
                            <a:rPr lang="en-US" sz="2400" dirty="0"/>
                            <a:t>Difference between means created by:</a:t>
                          </a:r>
                        </a:p>
                      </a:txBody>
                      <a:tcPr/>
                    </a:tc>
                    <a:extLst>
                      <a:ext uri="{0D108BD9-81ED-4DB2-BD59-A6C34878D82A}">
                        <a16:rowId xmlns:a16="http://schemas.microsoft.com/office/drawing/2014/main" val="2538790727"/>
                      </a:ext>
                    </a:extLst>
                  </a:tr>
                  <a:tr h="829914">
                    <a:tc>
                      <a:txBody>
                        <a:bodyPr/>
                        <a:lstStyle/>
                        <a:p>
                          <a:r>
                            <a:rPr lang="en-US" sz="2400" dirty="0"/>
                            <a:t>Research Hypothesis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𝛽</m:t>
                                </m:r>
                                <m:r>
                                  <a:rPr lang="en-US" sz="2400" b="0" i="1" smtClean="0">
                                    <a:latin typeface="Cambria Math" panose="02040503050406030204" pitchFamily="18" charset="0"/>
                                  </a:rPr>
                                  <m:t>≠0</m:t>
                                </m:r>
                              </m:oMath>
                            </m:oMathPara>
                          </a14:m>
                          <a:endParaRPr lang="en-US" sz="2400" dirty="0"/>
                        </a:p>
                      </a:txBody>
                      <a:tcPr/>
                    </a:tc>
                    <a:tc>
                      <a:txBody>
                        <a:bodyPr/>
                        <a:lstStyle/>
                        <a:p>
                          <a:r>
                            <a:rPr lang="en-US" sz="2400" dirty="0"/>
                            <a:t>X predicts Y</a:t>
                          </a:r>
                        </a:p>
                      </a:txBody>
                      <a:tcPr/>
                    </a:tc>
                    <a:tc>
                      <a:txBody>
                        <a:bodyPr/>
                        <a:lstStyle/>
                        <a:p>
                          <a:r>
                            <a:rPr lang="en-US" sz="2400" dirty="0"/>
                            <a:t>True relationship</a:t>
                          </a:r>
                        </a:p>
                      </a:txBody>
                      <a:tcPr/>
                    </a:tc>
                    <a:extLst>
                      <a:ext uri="{0D108BD9-81ED-4DB2-BD59-A6C34878D82A}">
                        <a16:rowId xmlns:a16="http://schemas.microsoft.com/office/drawing/2014/main" val="2589195531"/>
                      </a:ext>
                    </a:extLst>
                  </a:tr>
                  <a:tr h="774520">
                    <a:tc>
                      <a:txBody>
                        <a:bodyPr/>
                        <a:lstStyle/>
                        <a:p>
                          <a:r>
                            <a:rPr lang="en-US" sz="2400" dirty="0"/>
                            <a:t>Null Hypothesis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𝛽</m:t>
                                </m:r>
                                <m:r>
                                  <a:rPr lang="en-US" sz="2400" b="0" i="1" smtClean="0">
                                    <a:latin typeface="Cambria Math" panose="02040503050406030204" pitchFamily="18" charset="0"/>
                                  </a:rPr>
                                  <m:t>=0</m:t>
                                </m:r>
                              </m:oMath>
                            </m:oMathPara>
                          </a14:m>
                          <a:endParaRPr lang="en-US" sz="2400" dirty="0"/>
                        </a:p>
                      </a:txBody>
                      <a:tcPr/>
                    </a:tc>
                    <a:tc>
                      <a:txBody>
                        <a:bodyPr/>
                        <a:lstStyle/>
                        <a:p>
                          <a:r>
                            <a:rPr lang="en-US" sz="2400" dirty="0"/>
                            <a:t>There is no </a:t>
                          </a:r>
                          <a:r>
                            <a:rPr lang="en-US" sz="2400" i="1" dirty="0"/>
                            <a:t>real</a:t>
                          </a:r>
                          <a:r>
                            <a:rPr lang="en-US" sz="2400" dirty="0"/>
                            <a:t> relationship.</a:t>
                          </a:r>
                        </a:p>
                      </a:txBody>
                      <a:tcPr/>
                    </a:tc>
                    <a:tc>
                      <a:txBody>
                        <a:bodyPr/>
                        <a:lstStyle/>
                        <a:p>
                          <a:r>
                            <a:rPr lang="en-US" sz="2400" dirty="0"/>
                            <a:t>Random chance (sampling error)</a:t>
                          </a:r>
                        </a:p>
                      </a:txBody>
                      <a:tcPr/>
                    </a:tc>
                    <a:extLst>
                      <a:ext uri="{0D108BD9-81ED-4DB2-BD59-A6C34878D82A}">
                        <a16:rowId xmlns:a16="http://schemas.microsoft.com/office/drawing/2014/main" val="3426463444"/>
                      </a:ext>
                    </a:extLst>
                  </a:tr>
                </a:tbl>
              </a:graphicData>
            </a:graphic>
          </p:graphicFrame>
        </mc:Choice>
        <mc:Fallback xmlns="">
          <p:graphicFrame>
            <p:nvGraphicFramePr>
              <p:cNvPr id="4" name="Table 3">
                <a:extLst>
                  <a:ext uri="{FF2B5EF4-FFF2-40B4-BE49-F238E27FC236}">
                    <a16:creationId xmlns:a16="http://schemas.microsoft.com/office/drawing/2014/main" id="{B563A970-47AB-5240-8D7D-5CA9ADBBEFDA}"/>
                  </a:ext>
                </a:extLst>
              </p:cNvPr>
              <p:cNvGraphicFramePr>
                <a:graphicFrameLocks noGrp="1"/>
              </p:cNvGraphicFramePr>
              <p:nvPr>
                <p:extLst>
                  <p:ext uri="{D42A27DB-BD31-4B8C-83A1-F6EECF244321}">
                    <p14:modId xmlns:p14="http://schemas.microsoft.com/office/powerpoint/2010/main" val="1369499007"/>
                  </p:ext>
                </p:extLst>
              </p:nvPr>
            </p:nvGraphicFramePr>
            <p:xfrm>
              <a:off x="644448" y="2503743"/>
              <a:ext cx="10937952" cy="2475834"/>
            </p:xfrm>
            <a:graphic>
              <a:graphicData uri="http://schemas.openxmlformats.org/drawingml/2006/table">
                <a:tbl>
                  <a:tblPr firstRow="1" bandRow="1">
                    <a:tableStyleId>{5C22544A-7EE6-4342-B048-85BDC9FD1C3A}</a:tableStyleId>
                  </a:tblPr>
                  <a:tblGrid>
                    <a:gridCol w="1884130">
                      <a:extLst>
                        <a:ext uri="{9D8B030D-6E8A-4147-A177-3AD203B41FA5}">
                          <a16:colId xmlns:a16="http://schemas.microsoft.com/office/drawing/2014/main" val="1603415222"/>
                        </a:ext>
                      </a:extLst>
                    </a:gridCol>
                    <a:gridCol w="3022264">
                      <a:extLst>
                        <a:ext uri="{9D8B030D-6E8A-4147-A177-3AD203B41FA5}">
                          <a16:colId xmlns:a16="http://schemas.microsoft.com/office/drawing/2014/main" val="2896810510"/>
                        </a:ext>
                      </a:extLst>
                    </a:gridCol>
                    <a:gridCol w="2983351">
                      <a:extLst>
                        <a:ext uri="{9D8B030D-6E8A-4147-A177-3AD203B41FA5}">
                          <a16:colId xmlns:a16="http://schemas.microsoft.com/office/drawing/2014/main" val="1060877502"/>
                        </a:ext>
                      </a:extLst>
                    </a:gridCol>
                    <a:gridCol w="3048207">
                      <a:extLst>
                        <a:ext uri="{9D8B030D-6E8A-4147-A177-3AD203B41FA5}">
                          <a16:colId xmlns:a16="http://schemas.microsoft.com/office/drawing/2014/main" val="1462196635"/>
                        </a:ext>
                      </a:extLst>
                    </a:gridCol>
                  </a:tblGrid>
                  <a:tr h="822960">
                    <a:tc>
                      <a:txBody>
                        <a:bodyPr/>
                        <a:lstStyle/>
                        <a:p>
                          <a:r>
                            <a:rPr lang="en-US" sz="2400" dirty="0"/>
                            <a:t>Hypothesis Type</a:t>
                          </a:r>
                        </a:p>
                      </a:txBody>
                      <a:tcPr/>
                    </a:tc>
                    <a:tc>
                      <a:txBody>
                        <a:bodyPr/>
                        <a:lstStyle/>
                        <a:p>
                          <a:r>
                            <a:rPr lang="en-US" sz="2400" dirty="0"/>
                            <a:t>Symbolic</a:t>
                          </a:r>
                        </a:p>
                      </a:txBody>
                      <a:tcPr/>
                    </a:tc>
                    <a:tc>
                      <a:txBody>
                        <a:bodyPr/>
                        <a:lstStyle/>
                        <a:p>
                          <a:r>
                            <a:rPr lang="en-US" sz="2400" dirty="0"/>
                            <a:t>Verbal</a:t>
                          </a:r>
                        </a:p>
                      </a:txBody>
                      <a:tcPr/>
                    </a:tc>
                    <a:tc>
                      <a:txBody>
                        <a:bodyPr/>
                        <a:lstStyle/>
                        <a:p>
                          <a:r>
                            <a:rPr lang="en-US" sz="2400" dirty="0"/>
                            <a:t>Difference between means created by:</a:t>
                          </a:r>
                        </a:p>
                      </a:txBody>
                      <a:tcPr/>
                    </a:tc>
                    <a:extLst>
                      <a:ext uri="{0D108BD9-81ED-4DB2-BD59-A6C34878D82A}">
                        <a16:rowId xmlns:a16="http://schemas.microsoft.com/office/drawing/2014/main" val="2538790727"/>
                      </a:ext>
                    </a:extLst>
                  </a:tr>
                  <a:tr h="829914">
                    <a:tc>
                      <a:txBody>
                        <a:bodyPr/>
                        <a:lstStyle/>
                        <a:p>
                          <a:r>
                            <a:rPr lang="en-US" sz="2400" dirty="0"/>
                            <a:t>Research Hypothesis</a:t>
                          </a:r>
                        </a:p>
                      </a:txBody>
                      <a:tcPr/>
                    </a:tc>
                    <a:tc>
                      <a:txBody>
                        <a:bodyPr/>
                        <a:lstStyle/>
                        <a:p>
                          <a:endParaRPr lang="en-US"/>
                        </a:p>
                      </a:txBody>
                      <a:tcPr>
                        <a:blipFill>
                          <a:blip r:embed="rId3"/>
                          <a:stretch>
                            <a:fillRect l="-62343" t="-104545" r="-199582" b="-112121"/>
                          </a:stretch>
                        </a:blipFill>
                      </a:tcPr>
                    </a:tc>
                    <a:tc>
                      <a:txBody>
                        <a:bodyPr/>
                        <a:lstStyle/>
                        <a:p>
                          <a:r>
                            <a:rPr lang="en-US" sz="2400" dirty="0"/>
                            <a:t>X predicts Y</a:t>
                          </a:r>
                        </a:p>
                      </a:txBody>
                      <a:tcPr/>
                    </a:tc>
                    <a:tc>
                      <a:txBody>
                        <a:bodyPr/>
                        <a:lstStyle/>
                        <a:p>
                          <a:r>
                            <a:rPr lang="en-US" sz="2400" dirty="0"/>
                            <a:t>True relationship</a:t>
                          </a:r>
                        </a:p>
                      </a:txBody>
                      <a:tcPr/>
                    </a:tc>
                    <a:extLst>
                      <a:ext uri="{0D108BD9-81ED-4DB2-BD59-A6C34878D82A}">
                        <a16:rowId xmlns:a16="http://schemas.microsoft.com/office/drawing/2014/main" val="2589195531"/>
                      </a:ext>
                    </a:extLst>
                  </a:tr>
                  <a:tr h="822960">
                    <a:tc>
                      <a:txBody>
                        <a:bodyPr/>
                        <a:lstStyle/>
                        <a:p>
                          <a:r>
                            <a:rPr lang="en-US" sz="2400" dirty="0"/>
                            <a:t>Null Hypothesis</a:t>
                          </a:r>
                        </a:p>
                      </a:txBody>
                      <a:tcPr/>
                    </a:tc>
                    <a:tc>
                      <a:txBody>
                        <a:bodyPr/>
                        <a:lstStyle/>
                        <a:p>
                          <a:endParaRPr lang="en-US"/>
                        </a:p>
                      </a:txBody>
                      <a:tcPr>
                        <a:blipFill>
                          <a:blip r:embed="rId3"/>
                          <a:stretch>
                            <a:fillRect l="-62343" t="-207692" r="-199582" b="-13846"/>
                          </a:stretch>
                        </a:blipFill>
                      </a:tcPr>
                    </a:tc>
                    <a:tc>
                      <a:txBody>
                        <a:bodyPr/>
                        <a:lstStyle/>
                        <a:p>
                          <a:r>
                            <a:rPr lang="en-US" sz="2400" dirty="0"/>
                            <a:t>There is no </a:t>
                          </a:r>
                          <a:r>
                            <a:rPr lang="en-US" sz="2400" i="1" dirty="0"/>
                            <a:t>real</a:t>
                          </a:r>
                          <a:r>
                            <a:rPr lang="en-US" sz="2400" dirty="0"/>
                            <a:t> relationship.</a:t>
                          </a:r>
                        </a:p>
                      </a:txBody>
                      <a:tcPr/>
                    </a:tc>
                    <a:tc>
                      <a:txBody>
                        <a:bodyPr/>
                        <a:lstStyle/>
                        <a:p>
                          <a:r>
                            <a:rPr lang="en-US" sz="2400" dirty="0"/>
                            <a:t>Random chance (sampling error)</a:t>
                          </a:r>
                        </a:p>
                      </a:txBody>
                      <a:tcPr/>
                    </a:tc>
                    <a:extLst>
                      <a:ext uri="{0D108BD9-81ED-4DB2-BD59-A6C34878D82A}">
                        <a16:rowId xmlns:a16="http://schemas.microsoft.com/office/drawing/2014/main" val="3426463444"/>
                      </a:ext>
                    </a:extLst>
                  </a:tr>
                </a:tbl>
              </a:graphicData>
            </a:graphic>
          </p:graphicFrame>
        </mc:Fallback>
      </mc:AlternateContent>
    </p:spTree>
    <p:extLst>
      <p:ext uri="{BB962C8B-B14F-4D97-AF65-F5344CB8AC3E}">
        <p14:creationId xmlns:p14="http://schemas.microsoft.com/office/powerpoint/2010/main" val="8751993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9306" y="390972"/>
            <a:ext cx="8097194" cy="1325563"/>
          </a:xfrm>
        </p:spPr>
        <p:txBody>
          <a:bodyPr>
            <a:normAutofit/>
          </a:bodyPr>
          <a:lstStyle/>
          <a:p>
            <a:r>
              <a:rPr lang="en-US" b="1" dirty="0">
                <a:solidFill>
                  <a:schemeClr val="tx2"/>
                </a:solidFill>
                <a:latin typeface="Consolas" charset="0"/>
                <a:ea typeface="Consolas" charset="0"/>
                <a:cs typeface="Consolas" charset="0"/>
              </a:rPr>
              <a:t>Define Critical Regions</a:t>
            </a:r>
          </a:p>
        </p:txBody>
      </p:sp>
      <p:sp>
        <p:nvSpPr>
          <p:cNvPr id="5" name="Slide Number Placeholder 4"/>
          <p:cNvSpPr>
            <a:spLocks noGrp="1"/>
          </p:cNvSpPr>
          <p:nvPr>
            <p:ph type="sldNum" sz="quarter" idx="12"/>
          </p:nvPr>
        </p:nvSpPr>
        <p:spPr/>
        <p:txBody>
          <a:bodyPr/>
          <a:lstStyle/>
          <a:p>
            <a:fld id="{4655F2EB-082D-1A4D-B2FA-EA5F6FE60629}" type="slidenum">
              <a:rPr lang="en-US" smtClean="0"/>
              <a:t>32</a:t>
            </a:fld>
            <a:endParaRPr lang="en-US"/>
          </a:p>
        </p:txBody>
      </p:sp>
      <p:sp>
        <p:nvSpPr>
          <p:cNvPr id="10" name="TextBox 9">
            <a:extLst>
              <a:ext uri="{FF2B5EF4-FFF2-40B4-BE49-F238E27FC236}">
                <a16:creationId xmlns:a16="http://schemas.microsoft.com/office/drawing/2014/main" id="{62E219FA-28DD-894F-B184-C72CAF779949}"/>
              </a:ext>
            </a:extLst>
          </p:cNvPr>
          <p:cNvSpPr txBox="1"/>
          <p:nvPr/>
        </p:nvSpPr>
        <p:spPr>
          <a:xfrm>
            <a:off x="939800" y="2266727"/>
            <a:ext cx="10515600" cy="954107"/>
          </a:xfrm>
          <a:prstGeom prst="rect">
            <a:avLst/>
          </a:prstGeom>
          <a:noFill/>
        </p:spPr>
        <p:txBody>
          <a:bodyPr wrap="square" rtlCol="0">
            <a:spAutoFit/>
          </a:bodyPr>
          <a:lstStyle/>
          <a:p>
            <a:r>
              <a:rPr lang="en-US" sz="2800" b="1" dirty="0">
                <a:solidFill>
                  <a:schemeClr val="accent3"/>
                </a:solidFill>
                <a:latin typeface="Consolas" charset="0"/>
                <a:ea typeface="Consolas" charset="0"/>
                <a:cs typeface="Consolas" charset="0"/>
              </a:rPr>
              <a:t>How much evidence is enough to believe the null is not true?</a:t>
            </a:r>
          </a:p>
        </p:txBody>
      </p:sp>
      <p:sp>
        <p:nvSpPr>
          <p:cNvPr id="6" name="Rectangle 5">
            <a:extLst>
              <a:ext uri="{FF2B5EF4-FFF2-40B4-BE49-F238E27FC236}">
                <a16:creationId xmlns:a16="http://schemas.microsoft.com/office/drawing/2014/main" id="{493688BE-EDBB-194C-A65F-1FF9EB5458BC}"/>
              </a:ext>
            </a:extLst>
          </p:cNvPr>
          <p:cNvSpPr/>
          <p:nvPr/>
        </p:nvSpPr>
        <p:spPr>
          <a:xfrm>
            <a:off x="644448" y="-320934"/>
            <a:ext cx="1354858" cy="2646878"/>
          </a:xfrm>
          <a:prstGeom prst="rect">
            <a:avLst/>
          </a:prstGeom>
        </p:spPr>
        <p:txBody>
          <a:bodyPr wrap="none">
            <a:spAutoFit/>
          </a:bodyPr>
          <a:lstStyle/>
          <a:p>
            <a:r>
              <a:rPr lang="en-US" sz="16600" b="1" dirty="0">
                <a:solidFill>
                  <a:schemeClr val="accent1"/>
                </a:solidFill>
                <a:latin typeface="Consolas" charset="0"/>
                <a:cs typeface="Consolas" charset="0"/>
              </a:rPr>
              <a:t>3</a:t>
            </a:r>
            <a:endParaRPr lang="en-US" sz="16600" dirty="0">
              <a:solidFill>
                <a:schemeClr val="accent1"/>
              </a:solidFill>
            </a:endParaRPr>
          </a:p>
        </p:txBody>
      </p:sp>
      <p:sp>
        <p:nvSpPr>
          <p:cNvPr id="7" name="TextBox 6">
            <a:extLst>
              <a:ext uri="{FF2B5EF4-FFF2-40B4-BE49-F238E27FC236}">
                <a16:creationId xmlns:a16="http://schemas.microsoft.com/office/drawing/2014/main" id="{FF438587-A1B4-254C-9577-8F13D20ACF57}"/>
              </a:ext>
            </a:extLst>
          </p:cNvPr>
          <p:cNvSpPr txBox="1"/>
          <p:nvPr/>
        </p:nvSpPr>
        <p:spPr>
          <a:xfrm>
            <a:off x="1549399" y="3220834"/>
            <a:ext cx="7119679" cy="523220"/>
          </a:xfrm>
          <a:prstGeom prst="rect">
            <a:avLst/>
          </a:prstGeom>
          <a:noFill/>
        </p:spPr>
        <p:txBody>
          <a:bodyPr wrap="square" rtlCol="0">
            <a:spAutoFit/>
          </a:bodyPr>
          <a:lstStyle/>
          <a:p>
            <a:r>
              <a:rPr lang="en-US" sz="2800" b="1" dirty="0">
                <a:solidFill>
                  <a:schemeClr val="accent1"/>
                </a:solidFill>
                <a:latin typeface="Consolas" charset="0"/>
                <a:ea typeface="Consolas" charset="0"/>
                <a:cs typeface="Consolas" charset="0"/>
              </a:rPr>
              <a:t>generally based on an alpha = .05</a:t>
            </a:r>
          </a:p>
        </p:txBody>
      </p:sp>
      <p:sp>
        <p:nvSpPr>
          <p:cNvPr id="8" name="TextBox 7">
            <a:extLst>
              <a:ext uri="{FF2B5EF4-FFF2-40B4-BE49-F238E27FC236}">
                <a16:creationId xmlns:a16="http://schemas.microsoft.com/office/drawing/2014/main" id="{019C4BEB-0003-784B-95F6-2A25FF62F61F}"/>
              </a:ext>
            </a:extLst>
          </p:cNvPr>
          <p:cNvSpPr txBox="1"/>
          <p:nvPr/>
        </p:nvSpPr>
        <p:spPr>
          <a:xfrm>
            <a:off x="939800" y="4638944"/>
            <a:ext cx="10045700" cy="523220"/>
          </a:xfrm>
          <a:prstGeom prst="rect">
            <a:avLst/>
          </a:prstGeom>
          <a:solidFill>
            <a:schemeClr val="bg1">
              <a:lumMod val="95000"/>
            </a:schemeClr>
          </a:solidFill>
        </p:spPr>
        <p:txBody>
          <a:bodyPr wrap="square" rtlCol="0">
            <a:spAutoFit/>
          </a:bodyPr>
          <a:lstStyle/>
          <a:p>
            <a:r>
              <a:rPr lang="en-US" sz="2800" b="1" dirty="0">
                <a:solidFill>
                  <a:schemeClr val="tx2"/>
                </a:solidFill>
                <a:latin typeface="Consolas" charset="0"/>
                <a:ea typeface="Consolas" charset="0"/>
                <a:cs typeface="Consolas" charset="0"/>
              </a:rPr>
              <a:t>Use software’s p-value to judge if it is below .05</a:t>
            </a:r>
          </a:p>
        </p:txBody>
      </p:sp>
    </p:spTree>
    <p:extLst>
      <p:ext uri="{BB962C8B-B14F-4D97-AF65-F5344CB8AC3E}">
        <p14:creationId xmlns:p14="http://schemas.microsoft.com/office/powerpoint/2010/main" val="167396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AF188AF-3583-3D40-86FA-1B255C856458}"/>
              </a:ext>
            </a:extLst>
          </p:cNvPr>
          <p:cNvPicPr>
            <a:picLocks noChangeAspect="1"/>
          </p:cNvPicPr>
          <p:nvPr/>
        </p:nvPicPr>
        <p:blipFill>
          <a:blip r:embed="rId3"/>
          <a:stretch>
            <a:fillRect/>
          </a:stretch>
        </p:blipFill>
        <p:spPr>
          <a:xfrm>
            <a:off x="2209800" y="1244714"/>
            <a:ext cx="8892177" cy="5557610"/>
          </a:xfrm>
          <a:prstGeom prst="rect">
            <a:avLst/>
          </a:prstGeom>
        </p:spPr>
      </p:pic>
      <p:sp>
        <p:nvSpPr>
          <p:cNvPr id="2" name="Title 1"/>
          <p:cNvSpPr>
            <a:spLocks noGrp="1"/>
          </p:cNvSpPr>
          <p:nvPr>
            <p:ph type="title"/>
          </p:nvPr>
        </p:nvSpPr>
        <p:spPr>
          <a:xfrm>
            <a:off x="2209800" y="365125"/>
            <a:ext cx="9144000" cy="1325563"/>
          </a:xfrm>
        </p:spPr>
        <p:txBody>
          <a:bodyPr>
            <a:normAutofit/>
          </a:bodyPr>
          <a:lstStyle/>
          <a:p>
            <a:r>
              <a:rPr lang="en-US" b="1" dirty="0">
                <a:solidFill>
                  <a:schemeClr val="tx2"/>
                </a:solidFill>
                <a:latin typeface="Consolas" charset="0"/>
                <a:ea typeface="Consolas" charset="0"/>
                <a:cs typeface="Consolas" charset="0"/>
              </a:rPr>
              <a:t>Compute the Test Statistic</a:t>
            </a:r>
          </a:p>
        </p:txBody>
      </p:sp>
      <p:sp>
        <p:nvSpPr>
          <p:cNvPr id="5" name="Slide Number Placeholder 4"/>
          <p:cNvSpPr>
            <a:spLocks noGrp="1"/>
          </p:cNvSpPr>
          <p:nvPr>
            <p:ph type="sldNum" sz="quarter" idx="12"/>
          </p:nvPr>
        </p:nvSpPr>
        <p:spPr/>
        <p:txBody>
          <a:bodyPr/>
          <a:lstStyle/>
          <a:p>
            <a:fld id="{4655F2EB-082D-1A4D-B2FA-EA5F6FE60629}" type="slidenum">
              <a:rPr lang="en-US" smtClean="0"/>
              <a:t>33</a:t>
            </a:fld>
            <a:endParaRPr lang="en-US"/>
          </a:p>
        </p:txBody>
      </p:sp>
      <p:sp>
        <p:nvSpPr>
          <p:cNvPr id="6" name="Rectangle 5">
            <a:extLst>
              <a:ext uri="{FF2B5EF4-FFF2-40B4-BE49-F238E27FC236}">
                <a16:creationId xmlns:a16="http://schemas.microsoft.com/office/drawing/2014/main" id="{0474D595-141C-6849-A646-28B542DAD5D5}"/>
              </a:ext>
            </a:extLst>
          </p:cNvPr>
          <p:cNvSpPr/>
          <p:nvPr/>
        </p:nvSpPr>
        <p:spPr>
          <a:xfrm>
            <a:off x="644448" y="-320934"/>
            <a:ext cx="1354858" cy="2646878"/>
          </a:xfrm>
          <a:prstGeom prst="rect">
            <a:avLst/>
          </a:prstGeom>
        </p:spPr>
        <p:txBody>
          <a:bodyPr wrap="none">
            <a:spAutoFit/>
          </a:bodyPr>
          <a:lstStyle/>
          <a:p>
            <a:r>
              <a:rPr lang="en-US" sz="16600" b="1" dirty="0">
                <a:solidFill>
                  <a:schemeClr val="accent1"/>
                </a:solidFill>
                <a:latin typeface="Consolas" charset="0"/>
                <a:cs typeface="Consolas" charset="0"/>
              </a:rPr>
              <a:t>4</a:t>
            </a:r>
            <a:endParaRPr lang="en-US" sz="16600" dirty="0">
              <a:solidFill>
                <a:schemeClr val="accent1"/>
              </a:solidFill>
            </a:endParaRPr>
          </a:p>
        </p:txBody>
      </p:sp>
      <p:cxnSp>
        <p:nvCxnSpPr>
          <p:cNvPr id="9" name="Straight Arrow Connector 8">
            <a:extLst>
              <a:ext uri="{FF2B5EF4-FFF2-40B4-BE49-F238E27FC236}">
                <a16:creationId xmlns:a16="http://schemas.microsoft.com/office/drawing/2014/main" id="{41F536D9-1FA5-7B43-BE21-EE2238F41026}"/>
              </a:ext>
            </a:extLst>
          </p:cNvPr>
          <p:cNvCxnSpPr>
            <a:cxnSpLocks/>
          </p:cNvCxnSpPr>
          <p:nvPr/>
        </p:nvCxnSpPr>
        <p:spPr>
          <a:xfrm flipV="1">
            <a:off x="1847501" y="2424224"/>
            <a:ext cx="2008573" cy="687571"/>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4D70B74-B959-BE44-AC00-7D1544FB586E}"/>
              </a:ext>
            </a:extLst>
          </p:cNvPr>
          <p:cNvSpPr/>
          <p:nvPr/>
        </p:nvSpPr>
        <p:spPr>
          <a:xfrm>
            <a:off x="488796" y="2977116"/>
            <a:ext cx="2590774" cy="646331"/>
          </a:xfrm>
          <a:prstGeom prst="rect">
            <a:avLst/>
          </a:prstGeom>
          <a:solidFill>
            <a:schemeClr val="accent6">
              <a:lumMod val="20000"/>
              <a:lumOff val="80000"/>
            </a:schemeClr>
          </a:solidFill>
          <a:ln>
            <a:solidFill>
              <a:schemeClr val="accent6"/>
            </a:solidFill>
          </a:ln>
        </p:spPr>
        <p:txBody>
          <a:bodyPr wrap="none">
            <a:spAutoFit/>
          </a:bodyPr>
          <a:lstStyle/>
          <a:p>
            <a:r>
              <a:rPr lang="en-US" b="1" dirty="0">
                <a:solidFill>
                  <a:schemeClr val="tx2"/>
                </a:solidFill>
                <a:latin typeface="Consolas" charset="0"/>
                <a:cs typeface="Consolas" charset="0"/>
              </a:rPr>
              <a:t>Click on </a:t>
            </a:r>
          </a:p>
          <a:p>
            <a:r>
              <a:rPr lang="en-US" b="1" dirty="0">
                <a:solidFill>
                  <a:schemeClr val="tx2"/>
                </a:solidFill>
                <a:latin typeface="Consolas" charset="0"/>
                <a:cs typeface="Consolas" charset="0"/>
              </a:rPr>
              <a:t>“Linear Regression”</a:t>
            </a:r>
            <a:endParaRPr lang="en-US" dirty="0"/>
          </a:p>
        </p:txBody>
      </p:sp>
    </p:spTree>
    <p:extLst>
      <p:ext uri="{BB962C8B-B14F-4D97-AF65-F5344CB8AC3E}">
        <p14:creationId xmlns:p14="http://schemas.microsoft.com/office/powerpoint/2010/main" val="16567430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46B7EAE5-78FD-4045-AF34-279310313BCB}"/>
              </a:ext>
            </a:extLst>
          </p:cNvPr>
          <p:cNvPicPr>
            <a:picLocks noChangeAspect="1"/>
          </p:cNvPicPr>
          <p:nvPr/>
        </p:nvPicPr>
        <p:blipFill>
          <a:blip r:embed="rId3"/>
          <a:stretch>
            <a:fillRect/>
          </a:stretch>
        </p:blipFill>
        <p:spPr>
          <a:xfrm>
            <a:off x="2406650" y="1526314"/>
            <a:ext cx="8312258" cy="5195161"/>
          </a:xfrm>
          <a:prstGeom prst="rect">
            <a:avLst/>
          </a:prstGeom>
        </p:spPr>
      </p:pic>
      <p:sp>
        <p:nvSpPr>
          <p:cNvPr id="2" name="Title 1"/>
          <p:cNvSpPr>
            <a:spLocks noGrp="1"/>
          </p:cNvSpPr>
          <p:nvPr>
            <p:ph type="title"/>
          </p:nvPr>
        </p:nvSpPr>
        <p:spPr>
          <a:xfrm>
            <a:off x="2209800" y="365125"/>
            <a:ext cx="9144000" cy="1325563"/>
          </a:xfrm>
        </p:spPr>
        <p:txBody>
          <a:bodyPr>
            <a:normAutofit/>
          </a:bodyPr>
          <a:lstStyle/>
          <a:p>
            <a:r>
              <a:rPr lang="en-US" b="1" dirty="0">
                <a:solidFill>
                  <a:schemeClr val="tx2"/>
                </a:solidFill>
                <a:latin typeface="Consolas" charset="0"/>
                <a:ea typeface="Consolas" charset="0"/>
                <a:cs typeface="Consolas" charset="0"/>
              </a:rPr>
              <a:t>Compute the Test Statistic</a:t>
            </a:r>
          </a:p>
        </p:txBody>
      </p:sp>
      <p:sp>
        <p:nvSpPr>
          <p:cNvPr id="5" name="Slide Number Placeholder 4"/>
          <p:cNvSpPr>
            <a:spLocks noGrp="1"/>
          </p:cNvSpPr>
          <p:nvPr>
            <p:ph type="sldNum" sz="quarter" idx="12"/>
          </p:nvPr>
        </p:nvSpPr>
        <p:spPr/>
        <p:txBody>
          <a:bodyPr/>
          <a:lstStyle/>
          <a:p>
            <a:fld id="{4655F2EB-082D-1A4D-B2FA-EA5F6FE60629}" type="slidenum">
              <a:rPr lang="en-US" smtClean="0"/>
              <a:t>34</a:t>
            </a:fld>
            <a:endParaRPr lang="en-US"/>
          </a:p>
        </p:txBody>
      </p:sp>
      <p:sp>
        <p:nvSpPr>
          <p:cNvPr id="6" name="Rectangle 5">
            <a:extLst>
              <a:ext uri="{FF2B5EF4-FFF2-40B4-BE49-F238E27FC236}">
                <a16:creationId xmlns:a16="http://schemas.microsoft.com/office/drawing/2014/main" id="{0474D595-141C-6849-A646-28B542DAD5D5}"/>
              </a:ext>
            </a:extLst>
          </p:cNvPr>
          <p:cNvSpPr/>
          <p:nvPr/>
        </p:nvSpPr>
        <p:spPr>
          <a:xfrm>
            <a:off x="644448" y="-320934"/>
            <a:ext cx="1354858" cy="2646878"/>
          </a:xfrm>
          <a:prstGeom prst="rect">
            <a:avLst/>
          </a:prstGeom>
        </p:spPr>
        <p:txBody>
          <a:bodyPr wrap="none">
            <a:spAutoFit/>
          </a:bodyPr>
          <a:lstStyle/>
          <a:p>
            <a:r>
              <a:rPr lang="en-US" sz="16600" b="1" dirty="0">
                <a:solidFill>
                  <a:schemeClr val="accent1"/>
                </a:solidFill>
                <a:latin typeface="Consolas" charset="0"/>
                <a:cs typeface="Consolas" charset="0"/>
              </a:rPr>
              <a:t>4</a:t>
            </a:r>
            <a:endParaRPr lang="en-US" sz="16600" dirty="0">
              <a:solidFill>
                <a:schemeClr val="accent1"/>
              </a:solidFill>
            </a:endParaRPr>
          </a:p>
        </p:txBody>
      </p:sp>
      <p:grpSp>
        <p:nvGrpSpPr>
          <p:cNvPr id="25" name="Group 24">
            <a:extLst>
              <a:ext uri="{FF2B5EF4-FFF2-40B4-BE49-F238E27FC236}">
                <a16:creationId xmlns:a16="http://schemas.microsoft.com/office/drawing/2014/main" id="{01FBBDA6-708F-564B-B658-A9518667CC25}"/>
              </a:ext>
            </a:extLst>
          </p:cNvPr>
          <p:cNvGrpSpPr/>
          <p:nvPr/>
        </p:nvGrpSpPr>
        <p:grpSpPr>
          <a:xfrm>
            <a:off x="88554" y="3124200"/>
            <a:ext cx="4343746" cy="901996"/>
            <a:chOff x="88554" y="3124200"/>
            <a:chExt cx="4343746" cy="901996"/>
          </a:xfrm>
        </p:grpSpPr>
        <p:cxnSp>
          <p:nvCxnSpPr>
            <p:cNvPr id="8" name="Straight Arrow Connector 7">
              <a:extLst>
                <a:ext uri="{FF2B5EF4-FFF2-40B4-BE49-F238E27FC236}">
                  <a16:creationId xmlns:a16="http://schemas.microsoft.com/office/drawing/2014/main" id="{C42B41BD-E73C-FF40-A5FA-07D30416E0D0}"/>
                </a:ext>
              </a:extLst>
            </p:cNvPr>
            <p:cNvCxnSpPr>
              <a:cxnSpLocks/>
            </p:cNvCxnSpPr>
            <p:nvPr/>
          </p:nvCxnSpPr>
          <p:spPr>
            <a:xfrm flipV="1">
              <a:off x="2406650" y="3124200"/>
              <a:ext cx="2025650" cy="611246"/>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EECA22D-C243-914F-86F7-15DB47E9BC1F}"/>
                </a:ext>
              </a:extLst>
            </p:cNvPr>
            <p:cNvSpPr/>
            <p:nvPr/>
          </p:nvSpPr>
          <p:spPr>
            <a:xfrm>
              <a:off x="88554" y="3656864"/>
              <a:ext cx="2523762" cy="369332"/>
            </a:xfrm>
            <a:prstGeom prst="rect">
              <a:avLst/>
            </a:prstGeom>
            <a:solidFill>
              <a:schemeClr val="accent6">
                <a:lumMod val="20000"/>
                <a:lumOff val="80000"/>
              </a:schemeClr>
            </a:solidFill>
            <a:ln>
              <a:solidFill>
                <a:schemeClr val="accent6"/>
              </a:solidFill>
            </a:ln>
          </p:spPr>
          <p:txBody>
            <a:bodyPr wrap="square">
              <a:spAutoFit/>
            </a:bodyPr>
            <a:lstStyle/>
            <a:p>
              <a:r>
                <a:rPr lang="en-US" b="1" dirty="0">
                  <a:solidFill>
                    <a:schemeClr val="tx2"/>
                  </a:solidFill>
                  <a:latin typeface="Consolas" charset="0"/>
                  <a:cs typeface="Consolas" charset="0"/>
                </a:rPr>
                <a:t>Outcome goes here</a:t>
              </a:r>
              <a:endParaRPr lang="en-US" dirty="0"/>
            </a:p>
          </p:txBody>
        </p:sp>
      </p:grpSp>
      <p:grpSp>
        <p:nvGrpSpPr>
          <p:cNvPr id="24" name="Group 23">
            <a:extLst>
              <a:ext uri="{FF2B5EF4-FFF2-40B4-BE49-F238E27FC236}">
                <a16:creationId xmlns:a16="http://schemas.microsoft.com/office/drawing/2014/main" id="{7891C2ED-41B8-754C-BB8D-25CA4D1FD350}"/>
              </a:ext>
            </a:extLst>
          </p:cNvPr>
          <p:cNvGrpSpPr/>
          <p:nvPr/>
        </p:nvGrpSpPr>
        <p:grpSpPr>
          <a:xfrm>
            <a:off x="7810908" y="2445341"/>
            <a:ext cx="2010512" cy="542408"/>
            <a:chOff x="7810908" y="2445341"/>
            <a:chExt cx="2010512" cy="542408"/>
          </a:xfrm>
        </p:grpSpPr>
        <p:cxnSp>
          <p:nvCxnSpPr>
            <p:cNvPr id="11" name="Straight Arrow Connector 10">
              <a:extLst>
                <a:ext uri="{FF2B5EF4-FFF2-40B4-BE49-F238E27FC236}">
                  <a16:creationId xmlns:a16="http://schemas.microsoft.com/office/drawing/2014/main" id="{400BCA53-B1FA-B944-A553-33DB6F92F824}"/>
                </a:ext>
              </a:extLst>
            </p:cNvPr>
            <p:cNvCxnSpPr>
              <a:cxnSpLocks/>
            </p:cNvCxnSpPr>
            <p:nvPr/>
          </p:nvCxnSpPr>
          <p:spPr>
            <a:xfrm flipH="1">
              <a:off x="7810908" y="2665228"/>
              <a:ext cx="999939" cy="322521"/>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EBCF6C0-C870-9B46-B102-4EA3B84788E9}"/>
                </a:ext>
              </a:extLst>
            </p:cNvPr>
            <p:cNvSpPr/>
            <p:nvPr/>
          </p:nvSpPr>
          <p:spPr>
            <a:xfrm>
              <a:off x="8750293" y="2445341"/>
              <a:ext cx="1071127" cy="369332"/>
            </a:xfrm>
            <a:prstGeom prst="rect">
              <a:avLst/>
            </a:prstGeom>
            <a:solidFill>
              <a:schemeClr val="accent6">
                <a:lumMod val="20000"/>
                <a:lumOff val="80000"/>
              </a:schemeClr>
            </a:solidFill>
            <a:ln>
              <a:solidFill>
                <a:schemeClr val="accent6"/>
              </a:solidFill>
            </a:ln>
          </p:spPr>
          <p:txBody>
            <a:bodyPr wrap="none">
              <a:spAutoFit/>
            </a:bodyPr>
            <a:lstStyle/>
            <a:p>
              <a:r>
                <a:rPr lang="en-US" b="1" dirty="0">
                  <a:solidFill>
                    <a:schemeClr val="tx2"/>
                  </a:solidFill>
                  <a:latin typeface="Consolas" charset="0"/>
                  <a:cs typeface="Consolas" charset="0"/>
                </a:rPr>
                <a:t>Results</a:t>
              </a:r>
              <a:endParaRPr lang="en-US" dirty="0"/>
            </a:p>
          </p:txBody>
        </p:sp>
      </p:grpSp>
      <p:grpSp>
        <p:nvGrpSpPr>
          <p:cNvPr id="22" name="Group 21">
            <a:extLst>
              <a:ext uri="{FF2B5EF4-FFF2-40B4-BE49-F238E27FC236}">
                <a16:creationId xmlns:a16="http://schemas.microsoft.com/office/drawing/2014/main" id="{B2BC7BC9-EA6C-FC46-A483-82D37A639BF1}"/>
              </a:ext>
            </a:extLst>
          </p:cNvPr>
          <p:cNvGrpSpPr/>
          <p:nvPr/>
        </p:nvGrpSpPr>
        <p:grpSpPr>
          <a:xfrm>
            <a:off x="59995" y="3568700"/>
            <a:ext cx="4427323" cy="2061923"/>
            <a:chOff x="59995" y="3568700"/>
            <a:chExt cx="4427323" cy="2061923"/>
          </a:xfrm>
        </p:grpSpPr>
        <p:sp>
          <p:nvSpPr>
            <p:cNvPr id="14" name="Rectangle 13">
              <a:extLst>
                <a:ext uri="{FF2B5EF4-FFF2-40B4-BE49-F238E27FC236}">
                  <a16:creationId xmlns:a16="http://schemas.microsoft.com/office/drawing/2014/main" id="{C0CF3D8B-81A8-9F49-85F1-E013FC02FF59}"/>
                </a:ext>
              </a:extLst>
            </p:cNvPr>
            <p:cNvSpPr/>
            <p:nvPr/>
          </p:nvSpPr>
          <p:spPr>
            <a:xfrm>
              <a:off x="59995" y="4984292"/>
              <a:ext cx="3039665" cy="646331"/>
            </a:xfrm>
            <a:prstGeom prst="rect">
              <a:avLst/>
            </a:prstGeom>
            <a:solidFill>
              <a:schemeClr val="accent6">
                <a:lumMod val="20000"/>
                <a:lumOff val="80000"/>
              </a:schemeClr>
            </a:solidFill>
            <a:ln>
              <a:solidFill>
                <a:schemeClr val="accent6"/>
              </a:solidFill>
            </a:ln>
          </p:spPr>
          <p:txBody>
            <a:bodyPr wrap="square">
              <a:spAutoFit/>
            </a:bodyPr>
            <a:lstStyle/>
            <a:p>
              <a:r>
                <a:rPr lang="en-US" b="1" dirty="0">
                  <a:solidFill>
                    <a:schemeClr val="tx2"/>
                  </a:solidFill>
                  <a:latin typeface="Consolas" charset="0"/>
                  <a:cs typeface="Consolas" charset="0"/>
                </a:rPr>
                <a:t>Continuous predictors go here</a:t>
              </a:r>
              <a:endParaRPr lang="en-US" dirty="0"/>
            </a:p>
          </p:txBody>
        </p:sp>
        <p:cxnSp>
          <p:nvCxnSpPr>
            <p:cNvPr id="15" name="Straight Arrow Connector 14">
              <a:extLst>
                <a:ext uri="{FF2B5EF4-FFF2-40B4-BE49-F238E27FC236}">
                  <a16:creationId xmlns:a16="http://schemas.microsoft.com/office/drawing/2014/main" id="{343E6771-147E-2D48-9EC8-99D1ED9A5AD0}"/>
                </a:ext>
              </a:extLst>
            </p:cNvPr>
            <p:cNvCxnSpPr>
              <a:cxnSpLocks/>
            </p:cNvCxnSpPr>
            <p:nvPr/>
          </p:nvCxnSpPr>
          <p:spPr>
            <a:xfrm flipV="1">
              <a:off x="2523762" y="3568700"/>
              <a:ext cx="1963556" cy="1415592"/>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3279928A-D236-7F47-A45A-EACB568F226F}"/>
              </a:ext>
            </a:extLst>
          </p:cNvPr>
          <p:cNvGrpSpPr/>
          <p:nvPr/>
        </p:nvGrpSpPr>
        <p:grpSpPr>
          <a:xfrm>
            <a:off x="4457032" y="5428792"/>
            <a:ext cx="5364388" cy="646331"/>
            <a:chOff x="4457032" y="5428792"/>
            <a:chExt cx="5364388" cy="646331"/>
          </a:xfrm>
        </p:grpSpPr>
        <p:sp>
          <p:nvSpPr>
            <p:cNvPr id="18" name="Rectangle 17">
              <a:extLst>
                <a:ext uri="{FF2B5EF4-FFF2-40B4-BE49-F238E27FC236}">
                  <a16:creationId xmlns:a16="http://schemas.microsoft.com/office/drawing/2014/main" id="{2AB5371C-E28C-3A44-B129-2E91E3C3F1BA}"/>
                </a:ext>
              </a:extLst>
            </p:cNvPr>
            <p:cNvSpPr/>
            <p:nvPr/>
          </p:nvSpPr>
          <p:spPr>
            <a:xfrm>
              <a:off x="7297658" y="5428792"/>
              <a:ext cx="2523762" cy="646331"/>
            </a:xfrm>
            <a:prstGeom prst="rect">
              <a:avLst/>
            </a:prstGeom>
            <a:solidFill>
              <a:schemeClr val="accent6">
                <a:lumMod val="20000"/>
                <a:lumOff val="80000"/>
              </a:schemeClr>
            </a:solidFill>
            <a:ln>
              <a:solidFill>
                <a:schemeClr val="accent6"/>
              </a:solidFill>
            </a:ln>
          </p:spPr>
          <p:txBody>
            <a:bodyPr wrap="square">
              <a:spAutoFit/>
            </a:bodyPr>
            <a:lstStyle/>
            <a:p>
              <a:r>
                <a:rPr lang="en-US" b="1" dirty="0">
                  <a:solidFill>
                    <a:schemeClr val="tx2"/>
                  </a:solidFill>
                  <a:latin typeface="Consolas" charset="0"/>
                  <a:cs typeface="Consolas" charset="0"/>
                </a:rPr>
                <a:t>Other model options</a:t>
              </a:r>
              <a:endParaRPr lang="en-US" dirty="0"/>
            </a:p>
          </p:txBody>
        </p:sp>
        <p:cxnSp>
          <p:nvCxnSpPr>
            <p:cNvPr id="19" name="Straight Arrow Connector 18">
              <a:extLst>
                <a:ext uri="{FF2B5EF4-FFF2-40B4-BE49-F238E27FC236}">
                  <a16:creationId xmlns:a16="http://schemas.microsoft.com/office/drawing/2014/main" id="{61BBD1BB-DA74-0B4C-8124-3B3C6798EA18}"/>
                </a:ext>
              </a:extLst>
            </p:cNvPr>
            <p:cNvCxnSpPr>
              <a:cxnSpLocks/>
              <a:stCxn id="18" idx="1"/>
            </p:cNvCxnSpPr>
            <p:nvPr/>
          </p:nvCxnSpPr>
          <p:spPr>
            <a:xfrm flipH="1">
              <a:off x="4457032" y="5751958"/>
              <a:ext cx="2840626" cy="46166"/>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0" name="Straight Arrow Connector 29">
            <a:extLst>
              <a:ext uri="{FF2B5EF4-FFF2-40B4-BE49-F238E27FC236}">
                <a16:creationId xmlns:a16="http://schemas.microsoft.com/office/drawing/2014/main" id="{CE98F088-4CE7-794B-9F03-6C39D796B83F}"/>
              </a:ext>
            </a:extLst>
          </p:cNvPr>
          <p:cNvCxnSpPr>
            <a:cxnSpLocks/>
          </p:cNvCxnSpPr>
          <p:nvPr/>
        </p:nvCxnSpPr>
        <p:spPr>
          <a:xfrm flipV="1">
            <a:off x="3019660" y="4448014"/>
            <a:ext cx="1529752" cy="1415614"/>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D0F90E1F-67D9-D045-97C7-F604A2C88E09}"/>
              </a:ext>
            </a:extLst>
          </p:cNvPr>
          <p:cNvSpPr/>
          <p:nvPr/>
        </p:nvSpPr>
        <p:spPr>
          <a:xfrm>
            <a:off x="59994" y="5775041"/>
            <a:ext cx="3039665" cy="646331"/>
          </a:xfrm>
          <a:prstGeom prst="rect">
            <a:avLst/>
          </a:prstGeom>
          <a:solidFill>
            <a:schemeClr val="accent6">
              <a:lumMod val="20000"/>
              <a:lumOff val="80000"/>
            </a:schemeClr>
          </a:solidFill>
          <a:ln>
            <a:solidFill>
              <a:schemeClr val="accent6"/>
            </a:solidFill>
          </a:ln>
        </p:spPr>
        <p:txBody>
          <a:bodyPr wrap="square">
            <a:spAutoFit/>
          </a:bodyPr>
          <a:lstStyle/>
          <a:p>
            <a:r>
              <a:rPr lang="en-US" b="1" dirty="0">
                <a:solidFill>
                  <a:schemeClr val="tx2"/>
                </a:solidFill>
                <a:latin typeface="Consolas" charset="0"/>
                <a:cs typeface="Consolas" charset="0"/>
              </a:rPr>
              <a:t>Categorical predictors go here</a:t>
            </a:r>
            <a:endParaRPr lang="en-US" dirty="0"/>
          </a:p>
        </p:txBody>
      </p:sp>
    </p:spTree>
    <p:extLst>
      <p:ext uri="{BB962C8B-B14F-4D97-AF65-F5344CB8AC3E}">
        <p14:creationId xmlns:p14="http://schemas.microsoft.com/office/powerpoint/2010/main" val="4073199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Straight Connector 44">
            <a:extLst>
              <a:ext uri="{FF2B5EF4-FFF2-40B4-BE49-F238E27FC236}">
                <a16:creationId xmlns:a16="http://schemas.microsoft.com/office/drawing/2014/main" id="{BB1F198F-FE36-F74F-AB4D-68F98BB6FCDE}"/>
              </a:ext>
            </a:extLst>
          </p:cNvPr>
          <p:cNvCxnSpPr>
            <a:cxnSpLocks/>
          </p:cNvCxnSpPr>
          <p:nvPr/>
        </p:nvCxnSpPr>
        <p:spPr>
          <a:xfrm>
            <a:off x="4738577" y="2112335"/>
            <a:ext cx="0" cy="361507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935DCAF-6068-2A4A-8C63-37A4ECCA7874}"/>
              </a:ext>
            </a:extLst>
          </p:cNvPr>
          <p:cNvCxnSpPr/>
          <p:nvPr/>
        </p:nvCxnSpPr>
        <p:spPr>
          <a:xfrm>
            <a:off x="2835349" y="3857844"/>
            <a:ext cx="4664149" cy="10632"/>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209800" y="365125"/>
            <a:ext cx="9144000" cy="1325563"/>
          </a:xfrm>
        </p:spPr>
        <p:txBody>
          <a:bodyPr>
            <a:normAutofit/>
          </a:bodyPr>
          <a:lstStyle/>
          <a:p>
            <a:r>
              <a:rPr lang="en-US" b="1" dirty="0">
                <a:solidFill>
                  <a:schemeClr val="tx2"/>
                </a:solidFill>
                <a:latin typeface="Consolas" charset="0"/>
                <a:ea typeface="Consolas" charset="0"/>
                <a:cs typeface="Consolas" charset="0"/>
              </a:rPr>
              <a:t>Compute the Test Statistic</a:t>
            </a:r>
          </a:p>
        </p:txBody>
      </p:sp>
      <p:sp>
        <p:nvSpPr>
          <p:cNvPr id="5" name="Slide Number Placeholder 4"/>
          <p:cNvSpPr>
            <a:spLocks noGrp="1"/>
          </p:cNvSpPr>
          <p:nvPr>
            <p:ph type="sldNum" sz="quarter" idx="12"/>
          </p:nvPr>
        </p:nvSpPr>
        <p:spPr/>
        <p:txBody>
          <a:bodyPr/>
          <a:lstStyle/>
          <a:p>
            <a:fld id="{4655F2EB-082D-1A4D-B2FA-EA5F6FE60629}" type="slidenum">
              <a:rPr lang="en-US" smtClean="0"/>
              <a:t>35</a:t>
            </a:fld>
            <a:endParaRPr lang="en-US"/>
          </a:p>
        </p:txBody>
      </p:sp>
      <p:sp>
        <p:nvSpPr>
          <p:cNvPr id="6" name="Rectangle 5">
            <a:extLst>
              <a:ext uri="{FF2B5EF4-FFF2-40B4-BE49-F238E27FC236}">
                <a16:creationId xmlns:a16="http://schemas.microsoft.com/office/drawing/2014/main" id="{0474D595-141C-6849-A646-28B542DAD5D5}"/>
              </a:ext>
            </a:extLst>
          </p:cNvPr>
          <p:cNvSpPr/>
          <p:nvPr/>
        </p:nvSpPr>
        <p:spPr>
          <a:xfrm>
            <a:off x="644448" y="-320934"/>
            <a:ext cx="1354858" cy="2646878"/>
          </a:xfrm>
          <a:prstGeom prst="rect">
            <a:avLst/>
          </a:prstGeom>
        </p:spPr>
        <p:txBody>
          <a:bodyPr wrap="none">
            <a:spAutoFit/>
          </a:bodyPr>
          <a:lstStyle/>
          <a:p>
            <a:r>
              <a:rPr lang="en-US" sz="16600" b="1" dirty="0">
                <a:solidFill>
                  <a:schemeClr val="accent1"/>
                </a:solidFill>
                <a:latin typeface="Consolas" charset="0"/>
                <a:cs typeface="Consolas" charset="0"/>
              </a:rPr>
              <a:t>4</a:t>
            </a:r>
            <a:endParaRPr lang="en-US" sz="16600" dirty="0">
              <a:solidFill>
                <a:schemeClr val="accent1"/>
              </a:solidFill>
            </a:endParaRPr>
          </a:p>
        </p:txBody>
      </p:sp>
      <p:cxnSp>
        <p:nvCxnSpPr>
          <p:cNvPr id="7" name="Straight Connector 6">
            <a:extLst>
              <a:ext uri="{FF2B5EF4-FFF2-40B4-BE49-F238E27FC236}">
                <a16:creationId xmlns:a16="http://schemas.microsoft.com/office/drawing/2014/main" id="{440C041C-0AB6-7342-BB30-F1BD911EA253}"/>
              </a:ext>
            </a:extLst>
          </p:cNvPr>
          <p:cNvCxnSpPr/>
          <p:nvPr/>
        </p:nvCxnSpPr>
        <p:spPr>
          <a:xfrm>
            <a:off x="2835349" y="2112335"/>
            <a:ext cx="0" cy="383480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5039882-FF17-8947-8239-217423B230A5}"/>
              </a:ext>
            </a:extLst>
          </p:cNvPr>
          <p:cNvCxnSpPr>
            <a:cxnSpLocks/>
          </p:cNvCxnSpPr>
          <p:nvPr/>
        </p:nvCxnSpPr>
        <p:spPr>
          <a:xfrm flipH="1">
            <a:off x="2629787" y="5727405"/>
            <a:ext cx="435226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1C2E745-0C63-C24B-9D6C-869D13E66B31}"/>
              </a:ext>
            </a:extLst>
          </p:cNvPr>
          <p:cNvSpPr/>
          <p:nvPr/>
        </p:nvSpPr>
        <p:spPr>
          <a:xfrm>
            <a:off x="3400647" y="4610985"/>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2B86CF4-65AB-C644-8962-4D720F81DBE4}"/>
              </a:ext>
            </a:extLst>
          </p:cNvPr>
          <p:cNvSpPr/>
          <p:nvPr/>
        </p:nvSpPr>
        <p:spPr>
          <a:xfrm>
            <a:off x="3739117" y="3342166"/>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3C52DA8-08A4-E14D-982B-E065A2596FEE}"/>
              </a:ext>
            </a:extLst>
          </p:cNvPr>
          <p:cNvSpPr/>
          <p:nvPr/>
        </p:nvSpPr>
        <p:spPr>
          <a:xfrm>
            <a:off x="3829495" y="4571998"/>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3B996DB-2745-AE49-A66F-8999107EEFB2}"/>
              </a:ext>
            </a:extLst>
          </p:cNvPr>
          <p:cNvSpPr/>
          <p:nvPr/>
        </p:nvSpPr>
        <p:spPr>
          <a:xfrm>
            <a:off x="3712536" y="3857844"/>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6A65581-B027-A748-8FA5-6C4F5834FFBC}"/>
              </a:ext>
            </a:extLst>
          </p:cNvPr>
          <p:cNvSpPr/>
          <p:nvPr/>
        </p:nvSpPr>
        <p:spPr>
          <a:xfrm>
            <a:off x="4065182" y="3645250"/>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EAE6F9E8-1D84-9D4F-912E-9D293FB80B01}"/>
              </a:ext>
            </a:extLst>
          </p:cNvPr>
          <p:cNvSpPr/>
          <p:nvPr/>
        </p:nvSpPr>
        <p:spPr>
          <a:xfrm>
            <a:off x="3838354" y="4279601"/>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50B3E11-D944-3C44-8246-DD0CFBF2EC01}"/>
              </a:ext>
            </a:extLst>
          </p:cNvPr>
          <p:cNvSpPr/>
          <p:nvPr/>
        </p:nvSpPr>
        <p:spPr>
          <a:xfrm>
            <a:off x="4295553" y="4089990"/>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21DF053-D9D9-1240-A8F0-6D030D54F78C}"/>
              </a:ext>
            </a:extLst>
          </p:cNvPr>
          <p:cNvSpPr/>
          <p:nvPr/>
        </p:nvSpPr>
        <p:spPr>
          <a:xfrm>
            <a:off x="3224324" y="4136064"/>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50B8917-E092-9244-A11A-6862CD50B594}"/>
              </a:ext>
            </a:extLst>
          </p:cNvPr>
          <p:cNvSpPr/>
          <p:nvPr/>
        </p:nvSpPr>
        <p:spPr>
          <a:xfrm>
            <a:off x="4639340" y="3776327"/>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31CDD30-0AC5-0249-84CB-E19A3FE2DB72}"/>
              </a:ext>
            </a:extLst>
          </p:cNvPr>
          <p:cNvSpPr/>
          <p:nvPr/>
        </p:nvSpPr>
        <p:spPr>
          <a:xfrm>
            <a:off x="4394791" y="3420138"/>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AD64C37-A2A0-8D40-B7FC-57768698F63E}"/>
              </a:ext>
            </a:extLst>
          </p:cNvPr>
          <p:cNvSpPr/>
          <p:nvPr/>
        </p:nvSpPr>
        <p:spPr>
          <a:xfrm>
            <a:off x="4890976" y="4279600"/>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7394E4A-0BDA-0048-9F0D-892F16B838BA}"/>
              </a:ext>
            </a:extLst>
          </p:cNvPr>
          <p:cNvSpPr/>
          <p:nvPr/>
        </p:nvSpPr>
        <p:spPr>
          <a:xfrm>
            <a:off x="4841357" y="3193536"/>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8582993-A895-B34C-8768-B2E956B31419}"/>
              </a:ext>
            </a:extLst>
          </p:cNvPr>
          <p:cNvSpPr/>
          <p:nvPr/>
        </p:nvSpPr>
        <p:spPr>
          <a:xfrm>
            <a:off x="5139071" y="3771009"/>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3276CA8-6E2B-8B49-ABF3-3663CEB1A332}"/>
              </a:ext>
            </a:extLst>
          </p:cNvPr>
          <p:cNvSpPr/>
          <p:nvPr/>
        </p:nvSpPr>
        <p:spPr>
          <a:xfrm>
            <a:off x="5188689" y="3327989"/>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EF69D601-131D-7544-9F29-7904ECBEDE47}"/>
              </a:ext>
            </a:extLst>
          </p:cNvPr>
          <p:cNvSpPr/>
          <p:nvPr/>
        </p:nvSpPr>
        <p:spPr>
          <a:xfrm>
            <a:off x="4415171" y="4607435"/>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982344C-6AEB-E44E-976C-5962BC7824A9}"/>
              </a:ext>
            </a:extLst>
          </p:cNvPr>
          <p:cNvSpPr/>
          <p:nvPr/>
        </p:nvSpPr>
        <p:spPr>
          <a:xfrm>
            <a:off x="3623932" y="5075271"/>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0B78D696-0AFF-DA48-8585-81DE8EE47071}"/>
              </a:ext>
            </a:extLst>
          </p:cNvPr>
          <p:cNvSpPr/>
          <p:nvPr/>
        </p:nvSpPr>
        <p:spPr>
          <a:xfrm>
            <a:off x="5188688" y="2844264"/>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C559A87-332C-4644-8FAA-65BDC787EC81}"/>
              </a:ext>
            </a:extLst>
          </p:cNvPr>
          <p:cNvSpPr/>
          <p:nvPr/>
        </p:nvSpPr>
        <p:spPr>
          <a:xfrm>
            <a:off x="5589183" y="3724932"/>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7AF6757-5001-8844-920E-DEBF48B97DC6}"/>
              </a:ext>
            </a:extLst>
          </p:cNvPr>
          <p:cNvSpPr/>
          <p:nvPr/>
        </p:nvSpPr>
        <p:spPr>
          <a:xfrm>
            <a:off x="5401341" y="4144915"/>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9FBF1A9-FA64-A84E-86AB-B23C5AE58086}"/>
              </a:ext>
            </a:extLst>
          </p:cNvPr>
          <p:cNvSpPr/>
          <p:nvPr/>
        </p:nvSpPr>
        <p:spPr>
          <a:xfrm>
            <a:off x="5794746" y="3193536"/>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5308FAB-C4C1-984C-9A6F-DF51CAAED04F}"/>
              </a:ext>
            </a:extLst>
          </p:cNvPr>
          <p:cNvSpPr/>
          <p:nvPr/>
        </p:nvSpPr>
        <p:spPr>
          <a:xfrm>
            <a:off x="5745128" y="2661797"/>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4D552EAE-7891-F246-8A60-8FD6FCE4CD8F}"/>
              </a:ext>
            </a:extLst>
          </p:cNvPr>
          <p:cNvSpPr/>
          <p:nvPr/>
        </p:nvSpPr>
        <p:spPr>
          <a:xfrm>
            <a:off x="6142076" y="3645250"/>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6A13D2DD-1F58-A94D-A82F-F695FEA18070}"/>
              </a:ext>
            </a:extLst>
          </p:cNvPr>
          <p:cNvSpPr/>
          <p:nvPr/>
        </p:nvSpPr>
        <p:spPr>
          <a:xfrm>
            <a:off x="6414979" y="3193536"/>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8156478-1B57-574A-8783-C72A1B8C3B8E}"/>
              </a:ext>
            </a:extLst>
          </p:cNvPr>
          <p:cNvSpPr txBox="1"/>
          <p:nvPr/>
        </p:nvSpPr>
        <p:spPr>
          <a:xfrm>
            <a:off x="7590096" y="3673178"/>
            <a:ext cx="1704313" cy="369332"/>
          </a:xfrm>
          <a:prstGeom prst="rect">
            <a:avLst/>
          </a:prstGeom>
          <a:noFill/>
        </p:spPr>
        <p:txBody>
          <a:bodyPr wrap="none" rtlCol="0">
            <a:spAutoFit/>
          </a:bodyPr>
          <a:lstStyle/>
          <a:p>
            <a:r>
              <a:rPr lang="en-US" dirty="0">
                <a:solidFill>
                  <a:schemeClr val="accent5"/>
                </a:solidFill>
                <a:latin typeface="Consolas" panose="020B0609020204030204" pitchFamily="49" charset="0"/>
                <a:cs typeface="Consolas" panose="020B0609020204030204" pitchFamily="49" charset="0"/>
              </a:rPr>
              <a:t>Average of Y</a:t>
            </a:r>
          </a:p>
        </p:txBody>
      </p:sp>
      <p:sp>
        <p:nvSpPr>
          <p:cNvPr id="42" name="TextBox 41">
            <a:extLst>
              <a:ext uri="{FF2B5EF4-FFF2-40B4-BE49-F238E27FC236}">
                <a16:creationId xmlns:a16="http://schemas.microsoft.com/office/drawing/2014/main" id="{01BD2A88-2293-5040-9797-45A67E7F1D66}"/>
              </a:ext>
            </a:extLst>
          </p:cNvPr>
          <p:cNvSpPr txBox="1"/>
          <p:nvPr/>
        </p:nvSpPr>
        <p:spPr>
          <a:xfrm>
            <a:off x="2311645" y="3691324"/>
            <a:ext cx="296876" cy="369332"/>
          </a:xfrm>
          <a:prstGeom prst="rect">
            <a:avLst/>
          </a:prstGeom>
          <a:noFill/>
        </p:spPr>
        <p:txBody>
          <a:bodyPr wrap="none" rtlCol="0">
            <a:spAutoFit/>
          </a:bodyPr>
          <a:lstStyle/>
          <a:p>
            <a:r>
              <a:rPr lang="en-US" dirty="0"/>
              <a:t>Y</a:t>
            </a:r>
          </a:p>
        </p:txBody>
      </p:sp>
      <p:sp>
        <p:nvSpPr>
          <p:cNvPr id="43" name="TextBox 42">
            <a:extLst>
              <a:ext uri="{FF2B5EF4-FFF2-40B4-BE49-F238E27FC236}">
                <a16:creationId xmlns:a16="http://schemas.microsoft.com/office/drawing/2014/main" id="{A0B8A225-A28E-D148-8B7D-CA25D3BC6790}"/>
              </a:ext>
            </a:extLst>
          </p:cNvPr>
          <p:cNvSpPr txBox="1"/>
          <p:nvPr/>
        </p:nvSpPr>
        <p:spPr>
          <a:xfrm>
            <a:off x="4862621" y="5899293"/>
            <a:ext cx="304892" cy="369332"/>
          </a:xfrm>
          <a:prstGeom prst="rect">
            <a:avLst/>
          </a:prstGeom>
          <a:noFill/>
        </p:spPr>
        <p:txBody>
          <a:bodyPr wrap="none" rtlCol="0">
            <a:spAutoFit/>
          </a:bodyPr>
          <a:lstStyle/>
          <a:p>
            <a:r>
              <a:rPr lang="en-US" dirty="0"/>
              <a:t>X</a:t>
            </a:r>
          </a:p>
        </p:txBody>
      </p:sp>
      <p:sp>
        <p:nvSpPr>
          <p:cNvPr id="49" name="TextBox 48">
            <a:extLst>
              <a:ext uri="{FF2B5EF4-FFF2-40B4-BE49-F238E27FC236}">
                <a16:creationId xmlns:a16="http://schemas.microsoft.com/office/drawing/2014/main" id="{2F22C0B0-EE16-FE4B-AF4B-AA4AC39355C7}"/>
              </a:ext>
            </a:extLst>
          </p:cNvPr>
          <p:cNvSpPr txBox="1"/>
          <p:nvPr/>
        </p:nvSpPr>
        <p:spPr>
          <a:xfrm>
            <a:off x="4295553" y="1749171"/>
            <a:ext cx="1704313" cy="369332"/>
          </a:xfrm>
          <a:prstGeom prst="rect">
            <a:avLst/>
          </a:prstGeom>
          <a:noFill/>
        </p:spPr>
        <p:txBody>
          <a:bodyPr wrap="none" rtlCol="0">
            <a:spAutoFit/>
          </a:bodyPr>
          <a:lstStyle/>
          <a:p>
            <a:r>
              <a:rPr lang="en-US" dirty="0">
                <a:solidFill>
                  <a:schemeClr val="accent3"/>
                </a:solidFill>
                <a:latin typeface="Consolas" panose="020B0609020204030204" pitchFamily="49" charset="0"/>
                <a:cs typeface="Consolas" panose="020B0609020204030204" pitchFamily="49" charset="0"/>
              </a:rPr>
              <a:t>Average of X</a:t>
            </a:r>
          </a:p>
        </p:txBody>
      </p:sp>
    </p:spTree>
    <p:extLst>
      <p:ext uri="{BB962C8B-B14F-4D97-AF65-F5344CB8AC3E}">
        <p14:creationId xmlns:p14="http://schemas.microsoft.com/office/powerpoint/2010/main" val="1631027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365125"/>
            <a:ext cx="9144000" cy="1325563"/>
          </a:xfrm>
        </p:spPr>
        <p:txBody>
          <a:bodyPr>
            <a:normAutofit/>
          </a:bodyPr>
          <a:lstStyle/>
          <a:p>
            <a:r>
              <a:rPr lang="en-US" b="1" dirty="0">
                <a:solidFill>
                  <a:schemeClr val="tx2"/>
                </a:solidFill>
                <a:latin typeface="Consolas" charset="0"/>
                <a:ea typeface="Consolas" charset="0"/>
                <a:cs typeface="Consolas" charset="0"/>
              </a:rPr>
              <a:t>Compute the Test Statistic</a:t>
            </a:r>
          </a:p>
        </p:txBody>
      </p:sp>
      <p:sp>
        <p:nvSpPr>
          <p:cNvPr id="5" name="Slide Number Placeholder 4"/>
          <p:cNvSpPr>
            <a:spLocks noGrp="1"/>
          </p:cNvSpPr>
          <p:nvPr>
            <p:ph type="sldNum" sz="quarter" idx="12"/>
          </p:nvPr>
        </p:nvSpPr>
        <p:spPr/>
        <p:txBody>
          <a:bodyPr/>
          <a:lstStyle/>
          <a:p>
            <a:fld id="{4655F2EB-082D-1A4D-B2FA-EA5F6FE60629}" type="slidenum">
              <a:rPr lang="en-US" smtClean="0"/>
              <a:t>36</a:t>
            </a:fld>
            <a:endParaRPr lang="en-US"/>
          </a:p>
        </p:txBody>
      </p:sp>
      <p:sp>
        <p:nvSpPr>
          <p:cNvPr id="6" name="Rectangle 5">
            <a:extLst>
              <a:ext uri="{FF2B5EF4-FFF2-40B4-BE49-F238E27FC236}">
                <a16:creationId xmlns:a16="http://schemas.microsoft.com/office/drawing/2014/main" id="{0474D595-141C-6849-A646-28B542DAD5D5}"/>
              </a:ext>
            </a:extLst>
          </p:cNvPr>
          <p:cNvSpPr/>
          <p:nvPr/>
        </p:nvSpPr>
        <p:spPr>
          <a:xfrm>
            <a:off x="644448" y="-320934"/>
            <a:ext cx="1354858" cy="2646878"/>
          </a:xfrm>
          <a:prstGeom prst="rect">
            <a:avLst/>
          </a:prstGeom>
        </p:spPr>
        <p:txBody>
          <a:bodyPr wrap="none">
            <a:spAutoFit/>
          </a:bodyPr>
          <a:lstStyle/>
          <a:p>
            <a:r>
              <a:rPr lang="en-US" sz="16600" b="1" dirty="0">
                <a:solidFill>
                  <a:schemeClr val="accent1"/>
                </a:solidFill>
                <a:latin typeface="Consolas" charset="0"/>
                <a:cs typeface="Consolas" charset="0"/>
              </a:rPr>
              <a:t>4</a:t>
            </a:r>
            <a:endParaRPr lang="en-US" sz="16600" dirty="0">
              <a:solidFill>
                <a:schemeClr val="accent1"/>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A91DC2-CE77-BE4F-9372-BA2F3AFBEF16}"/>
                  </a:ext>
                </a:extLst>
              </p:cNvPr>
              <p:cNvSpPr txBox="1"/>
              <p:nvPr/>
            </p:nvSpPr>
            <p:spPr>
              <a:xfrm>
                <a:off x="1999306" y="4271099"/>
                <a:ext cx="7853432" cy="1178336"/>
              </a:xfrm>
              <a:prstGeom prst="rect">
                <a:avLst/>
              </a:prstGeom>
              <a:noFill/>
            </p:spPr>
            <p:txBody>
              <a:bodyPr wrap="none" rtlCol="0">
                <a:spAutoFit/>
              </a:bodyPr>
              <a:lstStyle/>
              <a:p>
                <a:r>
                  <a:rPr lang="en-US" sz="4800" dirty="0">
                    <a:latin typeface="Consolas" panose="020B0609020204030204" pitchFamily="49" charset="0"/>
                    <a:cs typeface="Consolas" panose="020B0609020204030204" pitchFamily="49" charset="0"/>
                  </a:rPr>
                  <a:t>Slope = </a:t>
                </a:r>
                <a14:m>
                  <m:oMath xmlns:m="http://schemas.openxmlformats.org/officeDocument/2006/math">
                    <m:f>
                      <m:fPr>
                        <m:ctrlPr>
                          <a:rPr lang="en-US" sz="4800" b="0" i="1" smtClean="0">
                            <a:latin typeface="Cambria Math" panose="02040503050406030204" pitchFamily="18" charset="0"/>
                          </a:rPr>
                        </m:ctrlPr>
                      </m:fPr>
                      <m:num>
                        <m:r>
                          <m:rPr>
                            <m:sty m:val="p"/>
                          </m:rPr>
                          <a:rPr lang="en-US" sz="4800" b="0" i="0" smtClean="0">
                            <a:latin typeface="Cambria Math" panose="02040503050406030204" pitchFamily="18" charset="0"/>
                          </a:rPr>
                          <m:t>Covariation</m:t>
                        </m:r>
                        <m:r>
                          <a:rPr lang="en-US" sz="4800" b="0" i="0" smtClean="0">
                            <a:latin typeface="Cambria Math" panose="02040503050406030204" pitchFamily="18" charset="0"/>
                          </a:rPr>
                          <m:t> </m:t>
                        </m:r>
                        <m:r>
                          <m:rPr>
                            <m:sty m:val="p"/>
                          </m:rPr>
                          <a:rPr lang="en-US" sz="4800" b="0" i="0" smtClean="0">
                            <a:latin typeface="Cambria Math" panose="02040503050406030204" pitchFamily="18" charset="0"/>
                          </a:rPr>
                          <m:t>of</m:t>
                        </m:r>
                        <m:r>
                          <a:rPr lang="en-US" sz="4800" b="0" i="0" smtClean="0">
                            <a:latin typeface="Cambria Math" panose="02040503050406030204" pitchFamily="18" charset="0"/>
                          </a:rPr>
                          <m:t> </m:t>
                        </m:r>
                        <m:r>
                          <m:rPr>
                            <m:sty m:val="p"/>
                          </m:rPr>
                          <a:rPr lang="en-US" sz="4800" b="0" i="0" smtClean="0">
                            <a:latin typeface="Cambria Math" panose="02040503050406030204" pitchFamily="18" charset="0"/>
                          </a:rPr>
                          <m:t>X</m:t>
                        </m:r>
                        <m:r>
                          <a:rPr lang="en-US" sz="4800" b="0" i="0" smtClean="0">
                            <a:latin typeface="Cambria Math" panose="02040503050406030204" pitchFamily="18" charset="0"/>
                          </a:rPr>
                          <m:t> </m:t>
                        </m:r>
                        <m:r>
                          <m:rPr>
                            <m:sty m:val="p"/>
                          </m:rPr>
                          <a:rPr lang="en-US" sz="4800" b="0" i="0" smtClean="0">
                            <a:latin typeface="Cambria Math" panose="02040503050406030204" pitchFamily="18" charset="0"/>
                          </a:rPr>
                          <m:t>and</m:t>
                        </m:r>
                        <m:r>
                          <a:rPr lang="en-US" sz="4800" b="0" i="0" smtClean="0">
                            <a:latin typeface="Cambria Math" panose="02040503050406030204" pitchFamily="18" charset="0"/>
                          </a:rPr>
                          <m:t> </m:t>
                        </m:r>
                        <m:r>
                          <m:rPr>
                            <m:sty m:val="p"/>
                          </m:rPr>
                          <a:rPr lang="en-US" sz="4800" b="0" i="0" smtClean="0">
                            <a:latin typeface="Cambria Math" panose="02040503050406030204" pitchFamily="18" charset="0"/>
                          </a:rPr>
                          <m:t>Y</m:t>
                        </m:r>
                      </m:num>
                      <m:den>
                        <m:r>
                          <m:rPr>
                            <m:sty m:val="p"/>
                          </m:rPr>
                          <a:rPr lang="en-US" sz="4800" b="0" i="0" smtClean="0">
                            <a:latin typeface="Cambria Math" panose="02040503050406030204" pitchFamily="18" charset="0"/>
                          </a:rPr>
                          <m:t>Variation</m:t>
                        </m:r>
                        <m:r>
                          <a:rPr lang="en-US" sz="4800" b="0" i="0" smtClean="0">
                            <a:latin typeface="Cambria Math" panose="02040503050406030204" pitchFamily="18" charset="0"/>
                          </a:rPr>
                          <m:t> </m:t>
                        </m:r>
                        <m:r>
                          <m:rPr>
                            <m:sty m:val="p"/>
                          </m:rPr>
                          <a:rPr lang="en-US" sz="4800" b="0" i="0" smtClean="0">
                            <a:latin typeface="Cambria Math" panose="02040503050406030204" pitchFamily="18" charset="0"/>
                          </a:rPr>
                          <m:t>of</m:t>
                        </m:r>
                        <m:r>
                          <a:rPr lang="en-US" sz="4800" b="0" i="0" smtClean="0">
                            <a:latin typeface="Cambria Math" panose="02040503050406030204" pitchFamily="18" charset="0"/>
                          </a:rPr>
                          <m:t> </m:t>
                        </m:r>
                        <m:r>
                          <m:rPr>
                            <m:sty m:val="p"/>
                          </m:rPr>
                          <a:rPr lang="en-US" sz="4800" b="0" i="0" smtClean="0">
                            <a:latin typeface="Cambria Math" panose="02040503050406030204" pitchFamily="18" charset="0"/>
                          </a:rPr>
                          <m:t>X</m:t>
                        </m:r>
                      </m:den>
                    </m:f>
                  </m:oMath>
                </a14:m>
                <a:endParaRPr lang="en-US" sz="4800" dirty="0">
                  <a:latin typeface="Consolas" panose="020B0609020204030204" pitchFamily="49" charset="0"/>
                  <a:cs typeface="Consolas" panose="020B0609020204030204" pitchFamily="49" charset="0"/>
                </a:endParaRPr>
              </a:p>
            </p:txBody>
          </p:sp>
        </mc:Choice>
        <mc:Fallback xmlns="">
          <p:sp>
            <p:nvSpPr>
              <p:cNvPr id="3" name="TextBox 2">
                <a:extLst>
                  <a:ext uri="{FF2B5EF4-FFF2-40B4-BE49-F238E27FC236}">
                    <a16:creationId xmlns:a16="http://schemas.microsoft.com/office/drawing/2014/main" id="{02A91DC2-CE77-BE4F-9372-BA2F3AFBEF16}"/>
                  </a:ext>
                </a:extLst>
              </p:cNvPr>
              <p:cNvSpPr txBox="1">
                <a:spLocks noRot="1" noChangeAspect="1" noMove="1" noResize="1" noEditPoints="1" noAdjustHandles="1" noChangeArrowheads="1" noChangeShapeType="1" noTextEdit="1"/>
              </p:cNvSpPr>
              <p:nvPr/>
            </p:nvSpPr>
            <p:spPr>
              <a:xfrm>
                <a:off x="1999306" y="4271099"/>
                <a:ext cx="7853432" cy="1178336"/>
              </a:xfrm>
              <a:prstGeom prst="rect">
                <a:avLst/>
              </a:prstGeom>
              <a:blipFill>
                <a:blip r:embed="rId3"/>
                <a:stretch>
                  <a:fillRect l="-3387" t="-1075" b="-21505"/>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39739101-E48C-F142-B09D-72FD1EF9ED51}"/>
              </a:ext>
            </a:extLst>
          </p:cNvPr>
          <p:cNvSpPr txBox="1"/>
          <p:nvPr/>
        </p:nvSpPr>
        <p:spPr>
          <a:xfrm>
            <a:off x="1999306" y="2085548"/>
            <a:ext cx="9050986" cy="1569660"/>
          </a:xfrm>
          <a:prstGeom prst="rect">
            <a:avLst/>
          </a:prstGeom>
          <a:noFill/>
        </p:spPr>
        <p:txBody>
          <a:bodyPr wrap="square" rtlCol="0">
            <a:spAutoFit/>
          </a:bodyPr>
          <a:lstStyle/>
          <a:p>
            <a:r>
              <a:rPr lang="en-US" sz="4800" dirty="0">
                <a:latin typeface="Consolas" panose="020B0609020204030204" pitchFamily="49" charset="0"/>
                <a:cs typeface="Consolas" panose="020B0609020204030204" pitchFamily="49" charset="0"/>
              </a:rPr>
              <a:t>Intercept = What Y is when </a:t>
            </a:r>
          </a:p>
          <a:p>
            <a:r>
              <a:rPr lang="en-US" sz="4800" dirty="0">
                <a:latin typeface="Consolas" panose="020B0609020204030204" pitchFamily="49" charset="0"/>
                <a:cs typeface="Consolas" panose="020B0609020204030204" pitchFamily="49" charset="0"/>
              </a:rPr>
              <a:t>				 X is zero</a:t>
            </a:r>
          </a:p>
        </p:txBody>
      </p:sp>
    </p:spTree>
    <p:extLst>
      <p:ext uri="{BB962C8B-B14F-4D97-AF65-F5344CB8AC3E}">
        <p14:creationId xmlns:p14="http://schemas.microsoft.com/office/powerpoint/2010/main" val="7460766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365125"/>
            <a:ext cx="9144000" cy="1325563"/>
          </a:xfrm>
        </p:spPr>
        <p:txBody>
          <a:bodyPr>
            <a:normAutofit/>
          </a:bodyPr>
          <a:lstStyle/>
          <a:p>
            <a:r>
              <a:rPr lang="en-US" b="1" dirty="0">
                <a:solidFill>
                  <a:schemeClr val="tx2"/>
                </a:solidFill>
                <a:latin typeface="Consolas" charset="0"/>
                <a:ea typeface="Consolas" charset="0"/>
                <a:cs typeface="Consolas" charset="0"/>
              </a:rPr>
              <a:t>Compute the Test Statistic</a:t>
            </a:r>
          </a:p>
        </p:txBody>
      </p:sp>
      <p:sp>
        <p:nvSpPr>
          <p:cNvPr id="5" name="Slide Number Placeholder 4"/>
          <p:cNvSpPr>
            <a:spLocks noGrp="1"/>
          </p:cNvSpPr>
          <p:nvPr>
            <p:ph type="sldNum" sz="quarter" idx="12"/>
          </p:nvPr>
        </p:nvSpPr>
        <p:spPr/>
        <p:txBody>
          <a:bodyPr/>
          <a:lstStyle/>
          <a:p>
            <a:fld id="{4655F2EB-082D-1A4D-B2FA-EA5F6FE60629}" type="slidenum">
              <a:rPr lang="en-US" smtClean="0"/>
              <a:t>37</a:t>
            </a:fld>
            <a:endParaRPr lang="en-US"/>
          </a:p>
        </p:txBody>
      </p:sp>
      <p:sp>
        <p:nvSpPr>
          <p:cNvPr id="6" name="Rectangle 5">
            <a:extLst>
              <a:ext uri="{FF2B5EF4-FFF2-40B4-BE49-F238E27FC236}">
                <a16:creationId xmlns:a16="http://schemas.microsoft.com/office/drawing/2014/main" id="{0474D595-141C-6849-A646-28B542DAD5D5}"/>
              </a:ext>
            </a:extLst>
          </p:cNvPr>
          <p:cNvSpPr/>
          <p:nvPr/>
        </p:nvSpPr>
        <p:spPr>
          <a:xfrm>
            <a:off x="644448" y="-320934"/>
            <a:ext cx="1354858" cy="2646878"/>
          </a:xfrm>
          <a:prstGeom prst="rect">
            <a:avLst/>
          </a:prstGeom>
        </p:spPr>
        <p:txBody>
          <a:bodyPr wrap="none">
            <a:spAutoFit/>
          </a:bodyPr>
          <a:lstStyle/>
          <a:p>
            <a:r>
              <a:rPr lang="en-US" sz="16600" b="1" dirty="0">
                <a:solidFill>
                  <a:schemeClr val="accent1"/>
                </a:solidFill>
                <a:latin typeface="Consolas" charset="0"/>
                <a:cs typeface="Consolas" charset="0"/>
              </a:rPr>
              <a:t>4</a:t>
            </a:r>
            <a:endParaRPr lang="en-US" sz="16600" dirty="0">
              <a:solidFill>
                <a:schemeClr val="accent1"/>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A91DC2-CE77-BE4F-9372-BA2F3AFBEF16}"/>
                  </a:ext>
                </a:extLst>
              </p:cNvPr>
              <p:cNvSpPr txBox="1"/>
              <p:nvPr/>
            </p:nvSpPr>
            <p:spPr>
              <a:xfrm>
                <a:off x="1999306" y="4050068"/>
                <a:ext cx="7853432" cy="1178336"/>
              </a:xfrm>
              <a:prstGeom prst="rect">
                <a:avLst/>
              </a:prstGeom>
              <a:noFill/>
            </p:spPr>
            <p:txBody>
              <a:bodyPr wrap="none" rtlCol="0">
                <a:spAutoFit/>
              </a:bodyPr>
              <a:lstStyle/>
              <a:p>
                <a:r>
                  <a:rPr lang="en-US" sz="4800" dirty="0">
                    <a:latin typeface="Consolas" panose="020B0609020204030204" pitchFamily="49" charset="0"/>
                    <a:cs typeface="Consolas" panose="020B0609020204030204" pitchFamily="49" charset="0"/>
                  </a:rPr>
                  <a:t>Slope = </a:t>
                </a:r>
                <a14:m>
                  <m:oMath xmlns:m="http://schemas.openxmlformats.org/officeDocument/2006/math">
                    <m:f>
                      <m:fPr>
                        <m:ctrlPr>
                          <a:rPr lang="en-US" sz="4800" b="0" i="1" smtClean="0">
                            <a:latin typeface="Cambria Math" panose="02040503050406030204" pitchFamily="18" charset="0"/>
                          </a:rPr>
                        </m:ctrlPr>
                      </m:fPr>
                      <m:num>
                        <m:r>
                          <m:rPr>
                            <m:sty m:val="p"/>
                          </m:rPr>
                          <a:rPr lang="en-US" sz="4800" b="0" i="0" smtClean="0">
                            <a:solidFill>
                              <a:schemeClr val="accent6"/>
                            </a:solidFill>
                            <a:latin typeface="Cambria Math" panose="02040503050406030204" pitchFamily="18" charset="0"/>
                          </a:rPr>
                          <m:t>Covariation</m:t>
                        </m:r>
                        <m:r>
                          <a:rPr lang="en-US" sz="4800" b="0" i="0" smtClean="0">
                            <a:latin typeface="Cambria Math" panose="02040503050406030204" pitchFamily="18" charset="0"/>
                          </a:rPr>
                          <m:t> </m:t>
                        </m:r>
                        <m:r>
                          <m:rPr>
                            <m:sty m:val="p"/>
                          </m:rPr>
                          <a:rPr lang="en-US" sz="4800" b="0" i="0" smtClean="0">
                            <a:latin typeface="Cambria Math" panose="02040503050406030204" pitchFamily="18" charset="0"/>
                          </a:rPr>
                          <m:t>of</m:t>
                        </m:r>
                        <m:r>
                          <a:rPr lang="en-US" sz="4800" b="0" i="0" smtClean="0">
                            <a:latin typeface="Cambria Math" panose="02040503050406030204" pitchFamily="18" charset="0"/>
                          </a:rPr>
                          <m:t> </m:t>
                        </m:r>
                        <m:r>
                          <m:rPr>
                            <m:sty m:val="p"/>
                          </m:rPr>
                          <a:rPr lang="en-US" sz="4800" b="0" i="0" smtClean="0">
                            <a:latin typeface="Cambria Math" panose="02040503050406030204" pitchFamily="18" charset="0"/>
                          </a:rPr>
                          <m:t>X</m:t>
                        </m:r>
                        <m:r>
                          <a:rPr lang="en-US" sz="4800" b="0" i="0" smtClean="0">
                            <a:latin typeface="Cambria Math" panose="02040503050406030204" pitchFamily="18" charset="0"/>
                          </a:rPr>
                          <m:t> </m:t>
                        </m:r>
                        <m:r>
                          <m:rPr>
                            <m:sty m:val="p"/>
                          </m:rPr>
                          <a:rPr lang="en-US" sz="4800" b="0" i="0" smtClean="0">
                            <a:latin typeface="Cambria Math" panose="02040503050406030204" pitchFamily="18" charset="0"/>
                          </a:rPr>
                          <m:t>and</m:t>
                        </m:r>
                        <m:r>
                          <a:rPr lang="en-US" sz="4800" b="0" i="0" smtClean="0">
                            <a:latin typeface="Cambria Math" panose="02040503050406030204" pitchFamily="18" charset="0"/>
                          </a:rPr>
                          <m:t> </m:t>
                        </m:r>
                        <m:r>
                          <m:rPr>
                            <m:sty m:val="p"/>
                          </m:rPr>
                          <a:rPr lang="en-US" sz="4800" b="0" i="0" smtClean="0">
                            <a:latin typeface="Cambria Math" panose="02040503050406030204" pitchFamily="18" charset="0"/>
                          </a:rPr>
                          <m:t>Y</m:t>
                        </m:r>
                      </m:num>
                      <m:den>
                        <m:r>
                          <m:rPr>
                            <m:sty m:val="p"/>
                          </m:rPr>
                          <a:rPr lang="en-US" sz="4800" b="0" i="0" smtClean="0">
                            <a:latin typeface="Cambria Math" panose="02040503050406030204" pitchFamily="18" charset="0"/>
                          </a:rPr>
                          <m:t>Variation</m:t>
                        </m:r>
                        <m:r>
                          <a:rPr lang="en-US" sz="4800" b="0" i="0" smtClean="0">
                            <a:latin typeface="Cambria Math" panose="02040503050406030204" pitchFamily="18" charset="0"/>
                          </a:rPr>
                          <m:t> </m:t>
                        </m:r>
                        <m:r>
                          <m:rPr>
                            <m:sty m:val="p"/>
                          </m:rPr>
                          <a:rPr lang="en-US" sz="4800" b="0" i="0" smtClean="0">
                            <a:latin typeface="Cambria Math" panose="02040503050406030204" pitchFamily="18" charset="0"/>
                          </a:rPr>
                          <m:t>of</m:t>
                        </m:r>
                        <m:r>
                          <a:rPr lang="en-US" sz="4800" b="0" i="0" smtClean="0">
                            <a:latin typeface="Cambria Math" panose="02040503050406030204" pitchFamily="18" charset="0"/>
                          </a:rPr>
                          <m:t> </m:t>
                        </m:r>
                        <m:r>
                          <m:rPr>
                            <m:sty m:val="p"/>
                          </m:rPr>
                          <a:rPr lang="en-US" sz="4800" b="0" i="0" smtClean="0">
                            <a:latin typeface="Cambria Math" panose="02040503050406030204" pitchFamily="18" charset="0"/>
                          </a:rPr>
                          <m:t>X</m:t>
                        </m:r>
                      </m:den>
                    </m:f>
                  </m:oMath>
                </a14:m>
                <a:endParaRPr lang="en-US" sz="4800" dirty="0">
                  <a:latin typeface="Consolas" panose="020B0609020204030204" pitchFamily="49" charset="0"/>
                  <a:cs typeface="Consolas" panose="020B0609020204030204" pitchFamily="49" charset="0"/>
                </a:endParaRPr>
              </a:p>
            </p:txBody>
          </p:sp>
        </mc:Choice>
        <mc:Fallback xmlns="">
          <p:sp>
            <p:nvSpPr>
              <p:cNvPr id="3" name="TextBox 2">
                <a:extLst>
                  <a:ext uri="{FF2B5EF4-FFF2-40B4-BE49-F238E27FC236}">
                    <a16:creationId xmlns:a16="http://schemas.microsoft.com/office/drawing/2014/main" id="{02A91DC2-CE77-BE4F-9372-BA2F3AFBEF16}"/>
                  </a:ext>
                </a:extLst>
              </p:cNvPr>
              <p:cNvSpPr txBox="1">
                <a:spLocks noRot="1" noChangeAspect="1" noMove="1" noResize="1" noEditPoints="1" noAdjustHandles="1" noChangeArrowheads="1" noChangeShapeType="1" noTextEdit="1"/>
              </p:cNvSpPr>
              <p:nvPr/>
            </p:nvSpPr>
            <p:spPr>
              <a:xfrm>
                <a:off x="1999306" y="4050068"/>
                <a:ext cx="7853432" cy="1178336"/>
              </a:xfrm>
              <a:prstGeom prst="rect">
                <a:avLst/>
              </a:prstGeom>
              <a:blipFill>
                <a:blip r:embed="rId3"/>
                <a:stretch>
                  <a:fillRect l="-3387" b="-21277"/>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39739101-E48C-F142-B09D-72FD1EF9ED51}"/>
              </a:ext>
            </a:extLst>
          </p:cNvPr>
          <p:cNvSpPr txBox="1"/>
          <p:nvPr/>
        </p:nvSpPr>
        <p:spPr>
          <a:xfrm>
            <a:off x="1999306" y="2085548"/>
            <a:ext cx="9050986" cy="1569660"/>
          </a:xfrm>
          <a:prstGeom prst="rect">
            <a:avLst/>
          </a:prstGeom>
          <a:noFill/>
        </p:spPr>
        <p:txBody>
          <a:bodyPr wrap="square" rtlCol="0">
            <a:spAutoFit/>
          </a:bodyPr>
          <a:lstStyle/>
          <a:p>
            <a:r>
              <a:rPr lang="en-US" sz="4800" dirty="0">
                <a:latin typeface="Consolas" panose="020B0609020204030204" pitchFamily="49" charset="0"/>
                <a:cs typeface="Consolas" panose="020B0609020204030204" pitchFamily="49" charset="0"/>
              </a:rPr>
              <a:t>Intercept = What Y is when </a:t>
            </a:r>
          </a:p>
          <a:p>
            <a:r>
              <a:rPr lang="en-US" sz="4800" dirty="0">
                <a:latin typeface="Consolas" panose="020B0609020204030204" pitchFamily="49" charset="0"/>
                <a:cs typeface="Consolas" panose="020B0609020204030204" pitchFamily="49" charset="0"/>
              </a:rPr>
              <a:t>				 X is zero</a:t>
            </a:r>
          </a:p>
        </p:txBody>
      </p:sp>
      <p:sp>
        <p:nvSpPr>
          <p:cNvPr id="4" name="TextBox 3">
            <a:extLst>
              <a:ext uri="{FF2B5EF4-FFF2-40B4-BE49-F238E27FC236}">
                <a16:creationId xmlns:a16="http://schemas.microsoft.com/office/drawing/2014/main" id="{4AFB91E9-66F5-CD44-8F4D-FAC1B5DA27F8}"/>
              </a:ext>
            </a:extLst>
          </p:cNvPr>
          <p:cNvSpPr txBox="1"/>
          <p:nvPr/>
        </p:nvSpPr>
        <p:spPr>
          <a:xfrm>
            <a:off x="2256295" y="5890478"/>
            <a:ext cx="6354305" cy="830997"/>
          </a:xfrm>
          <a:prstGeom prst="rect">
            <a:avLst/>
          </a:prstGeom>
          <a:noFill/>
        </p:spPr>
        <p:txBody>
          <a:bodyPr wrap="square" rtlCol="0">
            <a:spAutoFit/>
          </a:bodyPr>
          <a:lstStyle/>
          <a:p>
            <a:pPr algn="ctr"/>
            <a:r>
              <a:rPr lang="en-US" sz="2400" b="1" dirty="0">
                <a:solidFill>
                  <a:schemeClr val="accent6"/>
                </a:solidFill>
                <a:latin typeface="Consolas" panose="020B0609020204030204" pitchFamily="49" charset="0"/>
                <a:cs typeface="Consolas" panose="020B0609020204030204" pitchFamily="49" charset="0"/>
              </a:rPr>
              <a:t>The way the variables move together (just like in correlation)</a:t>
            </a:r>
          </a:p>
        </p:txBody>
      </p:sp>
      <p:cxnSp>
        <p:nvCxnSpPr>
          <p:cNvPr id="8" name="Straight Arrow Connector 7">
            <a:extLst>
              <a:ext uri="{FF2B5EF4-FFF2-40B4-BE49-F238E27FC236}">
                <a16:creationId xmlns:a16="http://schemas.microsoft.com/office/drawing/2014/main" id="{D9336AE1-8EAD-7543-9E9F-53E58D6F09FD}"/>
              </a:ext>
            </a:extLst>
          </p:cNvPr>
          <p:cNvCxnSpPr/>
          <p:nvPr/>
        </p:nvCxnSpPr>
        <p:spPr>
          <a:xfrm flipV="1">
            <a:off x="4773477" y="5041845"/>
            <a:ext cx="232475" cy="81211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28276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365125"/>
            <a:ext cx="9144000" cy="1325563"/>
          </a:xfrm>
        </p:spPr>
        <p:txBody>
          <a:bodyPr>
            <a:normAutofit/>
          </a:bodyPr>
          <a:lstStyle/>
          <a:p>
            <a:r>
              <a:rPr lang="en-US" b="1" dirty="0">
                <a:solidFill>
                  <a:schemeClr val="tx2"/>
                </a:solidFill>
                <a:latin typeface="Consolas" charset="0"/>
                <a:ea typeface="Consolas" charset="0"/>
                <a:cs typeface="Consolas" charset="0"/>
              </a:rPr>
              <a:t>Compute the Test Statistic</a:t>
            </a:r>
          </a:p>
        </p:txBody>
      </p:sp>
      <p:sp>
        <p:nvSpPr>
          <p:cNvPr id="5" name="Slide Number Placeholder 4"/>
          <p:cNvSpPr>
            <a:spLocks noGrp="1"/>
          </p:cNvSpPr>
          <p:nvPr>
            <p:ph type="sldNum" sz="quarter" idx="12"/>
          </p:nvPr>
        </p:nvSpPr>
        <p:spPr/>
        <p:txBody>
          <a:bodyPr/>
          <a:lstStyle/>
          <a:p>
            <a:fld id="{4655F2EB-082D-1A4D-B2FA-EA5F6FE60629}" type="slidenum">
              <a:rPr lang="en-US" smtClean="0"/>
              <a:t>38</a:t>
            </a:fld>
            <a:endParaRPr lang="en-US"/>
          </a:p>
        </p:txBody>
      </p:sp>
      <p:sp>
        <p:nvSpPr>
          <p:cNvPr id="6" name="Rectangle 5">
            <a:extLst>
              <a:ext uri="{FF2B5EF4-FFF2-40B4-BE49-F238E27FC236}">
                <a16:creationId xmlns:a16="http://schemas.microsoft.com/office/drawing/2014/main" id="{0474D595-141C-6849-A646-28B542DAD5D5}"/>
              </a:ext>
            </a:extLst>
          </p:cNvPr>
          <p:cNvSpPr/>
          <p:nvPr/>
        </p:nvSpPr>
        <p:spPr>
          <a:xfrm>
            <a:off x="644448" y="-320934"/>
            <a:ext cx="1354858" cy="2646878"/>
          </a:xfrm>
          <a:prstGeom prst="rect">
            <a:avLst/>
          </a:prstGeom>
        </p:spPr>
        <p:txBody>
          <a:bodyPr wrap="none">
            <a:spAutoFit/>
          </a:bodyPr>
          <a:lstStyle/>
          <a:p>
            <a:r>
              <a:rPr lang="en-US" sz="16600" b="1" dirty="0">
                <a:solidFill>
                  <a:schemeClr val="accent1"/>
                </a:solidFill>
                <a:latin typeface="Consolas" charset="0"/>
                <a:cs typeface="Consolas" charset="0"/>
              </a:rPr>
              <a:t>4</a:t>
            </a:r>
            <a:endParaRPr lang="en-US" sz="16600" dirty="0">
              <a:solidFill>
                <a:schemeClr val="accent1"/>
              </a:solidFill>
            </a:endParaRPr>
          </a:p>
        </p:txBody>
      </p:sp>
      <p:sp>
        <p:nvSpPr>
          <p:cNvPr id="3" name="TextBox 2">
            <a:extLst>
              <a:ext uri="{FF2B5EF4-FFF2-40B4-BE49-F238E27FC236}">
                <a16:creationId xmlns:a16="http://schemas.microsoft.com/office/drawing/2014/main" id="{02A91DC2-CE77-BE4F-9372-BA2F3AFBEF16}"/>
              </a:ext>
            </a:extLst>
          </p:cNvPr>
          <p:cNvSpPr txBox="1"/>
          <p:nvPr/>
        </p:nvSpPr>
        <p:spPr>
          <a:xfrm>
            <a:off x="1999306" y="4097170"/>
            <a:ext cx="10192694" cy="2308324"/>
          </a:xfrm>
          <a:prstGeom prst="rect">
            <a:avLst/>
          </a:prstGeom>
          <a:noFill/>
        </p:spPr>
        <p:txBody>
          <a:bodyPr wrap="square" rtlCol="0">
            <a:spAutoFit/>
          </a:bodyPr>
          <a:lstStyle/>
          <a:p>
            <a:r>
              <a:rPr lang="en-US" sz="4800" dirty="0">
                <a:latin typeface="Consolas" panose="020B0609020204030204" pitchFamily="49" charset="0"/>
                <a:cs typeface="Consolas" panose="020B0609020204030204" pitchFamily="49" charset="0"/>
              </a:rPr>
              <a:t>Slope = The change in Y for a one unit change in X, on average.</a:t>
            </a:r>
          </a:p>
        </p:txBody>
      </p:sp>
      <p:sp>
        <p:nvSpPr>
          <p:cNvPr id="44" name="TextBox 43">
            <a:extLst>
              <a:ext uri="{FF2B5EF4-FFF2-40B4-BE49-F238E27FC236}">
                <a16:creationId xmlns:a16="http://schemas.microsoft.com/office/drawing/2014/main" id="{39739101-E48C-F142-B09D-72FD1EF9ED51}"/>
              </a:ext>
            </a:extLst>
          </p:cNvPr>
          <p:cNvSpPr txBox="1"/>
          <p:nvPr/>
        </p:nvSpPr>
        <p:spPr>
          <a:xfrm>
            <a:off x="1999306" y="2085548"/>
            <a:ext cx="9050986" cy="1569660"/>
          </a:xfrm>
          <a:prstGeom prst="rect">
            <a:avLst/>
          </a:prstGeom>
          <a:noFill/>
        </p:spPr>
        <p:txBody>
          <a:bodyPr wrap="square" rtlCol="0">
            <a:spAutoFit/>
          </a:bodyPr>
          <a:lstStyle/>
          <a:p>
            <a:r>
              <a:rPr lang="en-US" sz="4800" dirty="0">
                <a:latin typeface="Consolas" panose="020B0609020204030204" pitchFamily="49" charset="0"/>
                <a:cs typeface="Consolas" panose="020B0609020204030204" pitchFamily="49" charset="0"/>
              </a:rPr>
              <a:t>Intercept = What Y is when </a:t>
            </a:r>
          </a:p>
          <a:p>
            <a:r>
              <a:rPr lang="en-US" sz="4800" dirty="0">
                <a:latin typeface="Consolas" panose="020B0609020204030204" pitchFamily="49" charset="0"/>
                <a:cs typeface="Consolas" panose="020B0609020204030204" pitchFamily="49" charset="0"/>
              </a:rPr>
              <a:t>				 X is zero</a:t>
            </a:r>
          </a:p>
        </p:txBody>
      </p:sp>
    </p:spTree>
    <p:extLst>
      <p:ext uri="{BB962C8B-B14F-4D97-AF65-F5344CB8AC3E}">
        <p14:creationId xmlns:p14="http://schemas.microsoft.com/office/powerpoint/2010/main" val="10714929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365125"/>
            <a:ext cx="9144000" cy="1325563"/>
          </a:xfrm>
        </p:spPr>
        <p:txBody>
          <a:bodyPr>
            <a:normAutofit/>
          </a:bodyPr>
          <a:lstStyle/>
          <a:p>
            <a:r>
              <a:rPr lang="en-US" b="1" dirty="0">
                <a:solidFill>
                  <a:schemeClr val="tx2"/>
                </a:solidFill>
                <a:latin typeface="Consolas" charset="0"/>
                <a:ea typeface="Consolas" charset="0"/>
                <a:cs typeface="Consolas" charset="0"/>
              </a:rPr>
              <a:t>Compute an Effect Size and Describe it</a:t>
            </a:r>
          </a:p>
        </p:txBody>
      </p:sp>
      <p:sp>
        <p:nvSpPr>
          <p:cNvPr id="5" name="Slide Number Placeholder 4"/>
          <p:cNvSpPr>
            <a:spLocks noGrp="1"/>
          </p:cNvSpPr>
          <p:nvPr>
            <p:ph type="sldNum" sz="quarter" idx="12"/>
          </p:nvPr>
        </p:nvSpPr>
        <p:spPr/>
        <p:txBody>
          <a:bodyPr/>
          <a:lstStyle/>
          <a:p>
            <a:fld id="{4655F2EB-082D-1A4D-B2FA-EA5F6FE60629}" type="slidenum">
              <a:rPr lang="en-US" smtClean="0"/>
              <a:t>39</a:t>
            </a:fld>
            <a:endParaRPr lang="en-US"/>
          </a:p>
        </p:txBody>
      </p:sp>
      <p:sp>
        <p:nvSpPr>
          <p:cNvPr id="10" name="TextBox 9">
            <a:extLst>
              <a:ext uri="{FF2B5EF4-FFF2-40B4-BE49-F238E27FC236}">
                <a16:creationId xmlns:a16="http://schemas.microsoft.com/office/drawing/2014/main" id="{62E219FA-28DD-894F-B184-C72CAF779949}"/>
              </a:ext>
            </a:extLst>
          </p:cNvPr>
          <p:cNvSpPr txBox="1"/>
          <p:nvPr/>
        </p:nvSpPr>
        <p:spPr>
          <a:xfrm>
            <a:off x="838200" y="2174148"/>
            <a:ext cx="11112500" cy="523220"/>
          </a:xfrm>
          <a:prstGeom prst="rect">
            <a:avLst/>
          </a:prstGeom>
          <a:noFill/>
        </p:spPr>
        <p:txBody>
          <a:bodyPr wrap="square" rtlCol="0">
            <a:spAutoFit/>
          </a:bodyPr>
          <a:lstStyle/>
          <a:p>
            <a:r>
              <a:rPr lang="en-US" sz="2800" b="1" dirty="0">
                <a:solidFill>
                  <a:schemeClr val="tx2"/>
                </a:solidFill>
                <a:latin typeface="Consolas" charset="0"/>
                <a:ea typeface="Consolas" charset="0"/>
                <a:cs typeface="Consolas" charset="0"/>
              </a:rPr>
              <a:t>One of the main effect sizes for regression is R</a:t>
            </a:r>
            <a:r>
              <a:rPr lang="en-US" sz="2800" b="1" baseline="30000" dirty="0">
                <a:solidFill>
                  <a:schemeClr val="tx2"/>
                </a:solidFill>
                <a:latin typeface="Consolas" charset="0"/>
                <a:ea typeface="Consolas" charset="0"/>
                <a:cs typeface="Consolas" charset="0"/>
              </a:rPr>
              <a:t>2</a:t>
            </a:r>
            <a:endParaRPr lang="en-US" sz="2800" b="1" dirty="0">
              <a:solidFill>
                <a:schemeClr val="accent6"/>
              </a:solidFill>
              <a:latin typeface="Consolas" charset="0"/>
              <a:ea typeface="Consolas" charset="0"/>
              <a:cs typeface="Consolas" charset="0"/>
            </a:endParaRPr>
          </a:p>
        </p:txBody>
      </p:sp>
      <p:sp>
        <p:nvSpPr>
          <p:cNvPr id="6" name="Rectangle 5">
            <a:extLst>
              <a:ext uri="{FF2B5EF4-FFF2-40B4-BE49-F238E27FC236}">
                <a16:creationId xmlns:a16="http://schemas.microsoft.com/office/drawing/2014/main" id="{40CA9FB1-CC4C-2949-843D-D8D012B694A5}"/>
              </a:ext>
            </a:extLst>
          </p:cNvPr>
          <p:cNvSpPr/>
          <p:nvPr/>
        </p:nvSpPr>
        <p:spPr>
          <a:xfrm>
            <a:off x="644448" y="-320934"/>
            <a:ext cx="1354858" cy="2646878"/>
          </a:xfrm>
          <a:prstGeom prst="rect">
            <a:avLst/>
          </a:prstGeom>
        </p:spPr>
        <p:txBody>
          <a:bodyPr wrap="none">
            <a:spAutoFit/>
          </a:bodyPr>
          <a:lstStyle/>
          <a:p>
            <a:r>
              <a:rPr lang="en-US" sz="16600" b="1" dirty="0">
                <a:solidFill>
                  <a:schemeClr val="accent1"/>
                </a:solidFill>
                <a:latin typeface="Consolas" charset="0"/>
                <a:cs typeface="Consolas" charset="0"/>
              </a:rPr>
              <a:t>5</a:t>
            </a:r>
            <a:endParaRPr lang="en-US" sz="16600" dirty="0">
              <a:solidFill>
                <a:schemeClr val="accent1"/>
              </a:solidFill>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87BE456-96CB-BC4C-B6B3-4AD36BD17D9E}"/>
                  </a:ext>
                </a:extLst>
              </p:cNvPr>
              <p:cNvSpPr txBox="1"/>
              <p:nvPr/>
            </p:nvSpPr>
            <p:spPr>
              <a:xfrm>
                <a:off x="2358133" y="2860825"/>
                <a:ext cx="7964488" cy="11106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800" b="1" i="1" smtClean="0">
                              <a:solidFill>
                                <a:schemeClr val="accent2">
                                  <a:lumMod val="75000"/>
                                </a:schemeClr>
                              </a:solidFill>
                              <a:latin typeface="Cambria Math" panose="02040503050406030204" pitchFamily="18" charset="0"/>
                            </a:rPr>
                          </m:ctrlPr>
                        </m:sSubSupPr>
                        <m:e>
                          <m:r>
                            <a:rPr lang="en-US" sz="3800" b="1" i="1" smtClean="0">
                              <a:solidFill>
                                <a:schemeClr val="accent2">
                                  <a:lumMod val="75000"/>
                                </a:schemeClr>
                              </a:solidFill>
                              <a:latin typeface="Cambria Math" panose="02040503050406030204" pitchFamily="18" charset="0"/>
                            </a:rPr>
                            <m:t>𝑹</m:t>
                          </m:r>
                        </m:e>
                        <m:sub>
                          <m:r>
                            <a:rPr lang="en-US" sz="3800" b="1" i="1" smtClean="0">
                              <a:solidFill>
                                <a:schemeClr val="accent2">
                                  <a:lumMod val="75000"/>
                                </a:schemeClr>
                              </a:solidFill>
                              <a:latin typeface="Cambria Math" panose="02040503050406030204" pitchFamily="18" charset="0"/>
                            </a:rPr>
                            <m:t> </m:t>
                          </m:r>
                        </m:sub>
                        <m:sup>
                          <m:r>
                            <a:rPr lang="en-US" sz="3800" b="1" i="1">
                              <a:solidFill>
                                <a:schemeClr val="accent2">
                                  <a:lumMod val="75000"/>
                                </a:schemeClr>
                              </a:solidFill>
                              <a:latin typeface="Cambria Math" panose="02040503050406030204" pitchFamily="18" charset="0"/>
                            </a:rPr>
                            <m:t>𝟐</m:t>
                          </m:r>
                        </m:sup>
                      </m:sSubSup>
                      <m:r>
                        <a:rPr lang="en-US" sz="3800" b="1" i="1" smtClean="0">
                          <a:solidFill>
                            <a:schemeClr val="accent2">
                              <a:lumMod val="75000"/>
                            </a:schemeClr>
                          </a:solidFill>
                          <a:latin typeface="Cambria Math" panose="02040503050406030204" pitchFamily="18" charset="0"/>
                        </a:rPr>
                        <m:t>=</m:t>
                      </m:r>
                      <m:f>
                        <m:fPr>
                          <m:ctrlPr>
                            <a:rPr lang="en-US" sz="3800" b="1" i="1" smtClean="0">
                              <a:solidFill>
                                <a:schemeClr val="accent2">
                                  <a:lumMod val="75000"/>
                                </a:schemeClr>
                              </a:solidFill>
                              <a:latin typeface="Cambria Math" panose="02040503050406030204" pitchFamily="18" charset="0"/>
                            </a:rPr>
                          </m:ctrlPr>
                        </m:fPr>
                        <m:num>
                          <m:r>
                            <a:rPr lang="en-US" sz="3800" b="1" i="0" smtClean="0">
                              <a:solidFill>
                                <a:schemeClr val="accent2">
                                  <a:lumMod val="75000"/>
                                </a:schemeClr>
                              </a:solidFill>
                              <a:latin typeface="Cambria Math" panose="02040503050406030204" pitchFamily="18" charset="0"/>
                            </a:rPr>
                            <m:t>𝐕𝐚𝐫𝐢𝐚𝐭𝐢𝐨𝐧</m:t>
                          </m:r>
                          <m:r>
                            <a:rPr lang="en-US" sz="3800" b="1" i="0" smtClean="0">
                              <a:solidFill>
                                <a:schemeClr val="accent2">
                                  <a:lumMod val="75000"/>
                                </a:schemeClr>
                              </a:solidFill>
                              <a:latin typeface="Cambria Math" panose="02040503050406030204" pitchFamily="18" charset="0"/>
                            </a:rPr>
                            <m:t> </m:t>
                          </m:r>
                          <m:r>
                            <a:rPr lang="en-US" sz="3800" b="1" i="0" smtClean="0">
                              <a:solidFill>
                                <a:schemeClr val="accent2">
                                  <a:lumMod val="75000"/>
                                </a:schemeClr>
                              </a:solidFill>
                              <a:latin typeface="Cambria Math" panose="02040503050406030204" pitchFamily="18" charset="0"/>
                            </a:rPr>
                            <m:t>𝐢𝐧</m:t>
                          </m:r>
                          <m:r>
                            <a:rPr lang="en-US" sz="3800" b="1" i="0" smtClean="0">
                              <a:solidFill>
                                <a:schemeClr val="accent2">
                                  <a:lumMod val="75000"/>
                                </a:schemeClr>
                              </a:solidFill>
                              <a:latin typeface="Cambria Math" panose="02040503050406030204" pitchFamily="18" charset="0"/>
                            </a:rPr>
                            <m:t> </m:t>
                          </m:r>
                          <m:r>
                            <a:rPr lang="en-US" sz="3800" b="1" i="0" smtClean="0">
                              <a:solidFill>
                                <a:schemeClr val="accent2">
                                  <a:lumMod val="75000"/>
                                </a:schemeClr>
                              </a:solidFill>
                              <a:latin typeface="Cambria Math" panose="02040503050406030204" pitchFamily="18" charset="0"/>
                            </a:rPr>
                            <m:t>𝐘</m:t>
                          </m:r>
                          <m:r>
                            <a:rPr lang="en-US" sz="3800" b="1" i="0" smtClean="0">
                              <a:solidFill>
                                <a:schemeClr val="accent2">
                                  <a:lumMod val="75000"/>
                                </a:schemeClr>
                              </a:solidFill>
                              <a:latin typeface="Cambria Math" panose="02040503050406030204" pitchFamily="18" charset="0"/>
                            </a:rPr>
                            <m:t> </m:t>
                          </m:r>
                          <m:r>
                            <a:rPr lang="en-US" sz="3800" b="1" i="0" smtClean="0">
                              <a:solidFill>
                                <a:schemeClr val="accent2">
                                  <a:lumMod val="75000"/>
                                </a:schemeClr>
                              </a:solidFill>
                              <a:latin typeface="Cambria Math" panose="02040503050406030204" pitchFamily="18" charset="0"/>
                            </a:rPr>
                            <m:t>𝐰𝐞</m:t>
                          </m:r>
                          <m:r>
                            <a:rPr lang="en-US" sz="3800" b="1" i="0" smtClean="0">
                              <a:solidFill>
                                <a:schemeClr val="accent2">
                                  <a:lumMod val="75000"/>
                                </a:schemeClr>
                              </a:solidFill>
                              <a:latin typeface="Cambria Math" panose="02040503050406030204" pitchFamily="18" charset="0"/>
                            </a:rPr>
                            <m:t> </m:t>
                          </m:r>
                          <m:r>
                            <a:rPr lang="en-US" sz="3800" b="1" i="0" smtClean="0">
                              <a:solidFill>
                                <a:schemeClr val="accent2">
                                  <a:lumMod val="75000"/>
                                </a:schemeClr>
                              </a:solidFill>
                              <a:latin typeface="Cambria Math" panose="02040503050406030204" pitchFamily="18" charset="0"/>
                            </a:rPr>
                            <m:t>𝐜𝐚𝐧</m:t>
                          </m:r>
                          <m:r>
                            <a:rPr lang="en-US" sz="3800" b="1" i="0" smtClean="0">
                              <a:solidFill>
                                <a:schemeClr val="accent2">
                                  <a:lumMod val="75000"/>
                                </a:schemeClr>
                              </a:solidFill>
                              <a:latin typeface="Cambria Math" panose="02040503050406030204" pitchFamily="18" charset="0"/>
                            </a:rPr>
                            <m:t> </m:t>
                          </m:r>
                          <m:r>
                            <a:rPr lang="en-US" sz="3800" b="1" i="0" smtClean="0">
                              <a:solidFill>
                                <a:schemeClr val="accent2">
                                  <a:lumMod val="75000"/>
                                </a:schemeClr>
                              </a:solidFill>
                              <a:latin typeface="Cambria Math" panose="02040503050406030204" pitchFamily="18" charset="0"/>
                            </a:rPr>
                            <m:t>𝐞𝐱𝐩𝐥𝐚𝐢𝐧</m:t>
                          </m:r>
                        </m:num>
                        <m:den>
                          <m:r>
                            <a:rPr lang="en-US" sz="3800" b="1" i="0" smtClean="0">
                              <a:solidFill>
                                <a:schemeClr val="accent2">
                                  <a:lumMod val="75000"/>
                                </a:schemeClr>
                              </a:solidFill>
                              <a:latin typeface="Cambria Math" panose="02040503050406030204" pitchFamily="18" charset="0"/>
                            </a:rPr>
                            <m:t>𝐓𝐨𝐭𝐚𝐥</m:t>
                          </m:r>
                          <m:r>
                            <a:rPr lang="en-US" sz="3800" b="1" i="0" smtClean="0">
                              <a:solidFill>
                                <a:schemeClr val="accent2">
                                  <a:lumMod val="75000"/>
                                </a:schemeClr>
                              </a:solidFill>
                              <a:latin typeface="Cambria Math" panose="02040503050406030204" pitchFamily="18" charset="0"/>
                            </a:rPr>
                            <m:t> </m:t>
                          </m:r>
                          <m:r>
                            <a:rPr lang="en-US" sz="3800" b="1" i="0" smtClean="0">
                              <a:solidFill>
                                <a:schemeClr val="accent2">
                                  <a:lumMod val="75000"/>
                                </a:schemeClr>
                              </a:solidFill>
                              <a:latin typeface="Cambria Math" panose="02040503050406030204" pitchFamily="18" charset="0"/>
                            </a:rPr>
                            <m:t>𝐕𝐚𝐫𝐢𝐚𝐭𝐢𝐨𝐧</m:t>
                          </m:r>
                          <m:r>
                            <a:rPr lang="en-US" sz="3800" b="1" i="0" smtClean="0">
                              <a:solidFill>
                                <a:schemeClr val="accent2">
                                  <a:lumMod val="75000"/>
                                </a:schemeClr>
                              </a:solidFill>
                              <a:latin typeface="Cambria Math" panose="02040503050406030204" pitchFamily="18" charset="0"/>
                            </a:rPr>
                            <m:t> </m:t>
                          </m:r>
                          <m:r>
                            <a:rPr lang="en-US" sz="3800" b="1" i="0" smtClean="0">
                              <a:solidFill>
                                <a:schemeClr val="accent2">
                                  <a:lumMod val="75000"/>
                                </a:schemeClr>
                              </a:solidFill>
                              <a:latin typeface="Cambria Math" panose="02040503050406030204" pitchFamily="18" charset="0"/>
                            </a:rPr>
                            <m:t>𝐢𝐧</m:t>
                          </m:r>
                          <m:r>
                            <a:rPr lang="en-US" sz="3800" b="1" i="0" smtClean="0">
                              <a:solidFill>
                                <a:schemeClr val="accent2">
                                  <a:lumMod val="75000"/>
                                </a:schemeClr>
                              </a:solidFill>
                              <a:latin typeface="Cambria Math" panose="02040503050406030204" pitchFamily="18" charset="0"/>
                            </a:rPr>
                            <m:t> </m:t>
                          </m:r>
                          <m:r>
                            <a:rPr lang="en-US" sz="3800" b="1" i="0" smtClean="0">
                              <a:solidFill>
                                <a:schemeClr val="accent2">
                                  <a:lumMod val="75000"/>
                                </a:schemeClr>
                              </a:solidFill>
                              <a:latin typeface="Cambria Math" panose="02040503050406030204" pitchFamily="18" charset="0"/>
                            </a:rPr>
                            <m:t>𝐘</m:t>
                          </m:r>
                        </m:den>
                      </m:f>
                    </m:oMath>
                  </m:oMathPara>
                </a14:m>
                <a:endParaRPr lang="en-US" sz="3800" b="1" dirty="0">
                  <a:solidFill>
                    <a:schemeClr val="accent2">
                      <a:lumMod val="75000"/>
                    </a:schemeClr>
                  </a:solidFill>
                </a:endParaRPr>
              </a:p>
            </p:txBody>
          </p:sp>
        </mc:Choice>
        <mc:Fallback xmlns="">
          <p:sp>
            <p:nvSpPr>
              <p:cNvPr id="4" name="TextBox 3">
                <a:extLst>
                  <a:ext uri="{FF2B5EF4-FFF2-40B4-BE49-F238E27FC236}">
                    <a16:creationId xmlns:a16="http://schemas.microsoft.com/office/drawing/2014/main" id="{D87BE456-96CB-BC4C-B6B3-4AD36BD17D9E}"/>
                  </a:ext>
                </a:extLst>
              </p:cNvPr>
              <p:cNvSpPr txBox="1">
                <a:spLocks noRot="1" noChangeAspect="1" noMove="1" noResize="1" noEditPoints="1" noAdjustHandles="1" noChangeArrowheads="1" noChangeShapeType="1" noTextEdit="1"/>
              </p:cNvSpPr>
              <p:nvPr/>
            </p:nvSpPr>
            <p:spPr>
              <a:xfrm>
                <a:off x="2358133" y="2860825"/>
                <a:ext cx="7964488" cy="1110689"/>
              </a:xfrm>
              <a:prstGeom prst="rect">
                <a:avLst/>
              </a:prstGeom>
              <a:blipFill>
                <a:blip r:embed="rId3"/>
                <a:stretch>
                  <a:fillRect l="-796" t="-6742" r="-1592" b="-292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0E60F6F4-904B-5E4C-BA9A-6719B53D6AF3}"/>
                  </a:ext>
                </a:extLst>
              </p:cNvPr>
              <p:cNvGraphicFramePr>
                <a:graphicFrameLocks noGrp="1"/>
              </p:cNvGraphicFramePr>
              <p:nvPr>
                <p:extLst>
                  <p:ext uri="{D42A27DB-BD31-4B8C-83A1-F6EECF244321}">
                    <p14:modId xmlns:p14="http://schemas.microsoft.com/office/powerpoint/2010/main" val="1004574729"/>
                  </p:ext>
                </p:extLst>
              </p:nvPr>
            </p:nvGraphicFramePr>
            <p:xfrm>
              <a:off x="2517677" y="4393946"/>
              <a:ext cx="7645400" cy="2327529"/>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2004006104"/>
                        </a:ext>
                      </a:extLst>
                    </a:gridCol>
                    <a:gridCol w="5359400">
                      <a:extLst>
                        <a:ext uri="{9D8B030D-6E8A-4147-A177-3AD203B41FA5}">
                          <a16:colId xmlns:a16="http://schemas.microsoft.com/office/drawing/2014/main" val="2605256838"/>
                        </a:ext>
                      </a:extLst>
                    </a:gridCol>
                  </a:tblGrid>
                  <a:tr h="370840">
                    <a:tc>
                      <a:txBody>
                        <a:bodyPr/>
                        <a:lstStyle/>
                        <a:p>
                          <a:pPr algn="ctr"/>
                          <a14:m>
                            <m:oMathPara xmlns:m="http://schemas.openxmlformats.org/officeDocument/2006/math">
                              <m:oMathParaPr>
                                <m:jc m:val="centerGroup"/>
                              </m:oMathParaPr>
                              <m:oMath xmlns:m="http://schemas.openxmlformats.org/officeDocument/2006/math">
                                <m:sSubSup>
                                  <m:sSubSupPr>
                                    <m:ctrlPr>
                                      <a:rPr lang="en-US" sz="3200" b="1" i="1" smtClean="0">
                                        <a:solidFill>
                                          <a:schemeClr val="bg1"/>
                                        </a:solidFill>
                                        <a:latin typeface="Cambria Math" panose="02040503050406030204" pitchFamily="18" charset="0"/>
                                      </a:rPr>
                                    </m:ctrlPr>
                                  </m:sSubSupPr>
                                  <m:e>
                                    <m:r>
                                      <a:rPr lang="en-US" sz="3200" b="1" i="1" smtClean="0">
                                        <a:solidFill>
                                          <a:schemeClr val="bg1"/>
                                        </a:solidFill>
                                        <a:latin typeface="Cambria Math" panose="02040503050406030204" pitchFamily="18" charset="0"/>
                                      </a:rPr>
                                      <m:t>𝒓</m:t>
                                    </m:r>
                                  </m:e>
                                  <m:sub>
                                    <m:r>
                                      <a:rPr lang="en-US" sz="3200" b="1" i="1" smtClean="0">
                                        <a:solidFill>
                                          <a:schemeClr val="bg1"/>
                                        </a:solidFill>
                                        <a:latin typeface="Cambria Math" panose="02040503050406030204" pitchFamily="18" charset="0"/>
                                      </a:rPr>
                                      <m:t> </m:t>
                                    </m:r>
                                  </m:sub>
                                  <m:sup>
                                    <m:r>
                                      <a:rPr lang="en-US" sz="3200" b="1" i="1">
                                        <a:solidFill>
                                          <a:schemeClr val="bg1"/>
                                        </a:solidFill>
                                        <a:latin typeface="Cambria Math" panose="02040503050406030204" pitchFamily="18" charset="0"/>
                                      </a:rPr>
                                      <m:t>𝟐</m:t>
                                    </m:r>
                                  </m:sup>
                                </m:sSubSup>
                              </m:oMath>
                            </m:oMathPara>
                          </a14:m>
                          <a:endParaRPr lang="en-US" sz="3200" dirty="0"/>
                        </a:p>
                      </a:txBody>
                      <a:tcPr/>
                    </a:tc>
                    <a:tc>
                      <a:txBody>
                        <a:bodyPr/>
                        <a:lstStyle/>
                        <a:p>
                          <a:pPr algn="ctr"/>
                          <a:r>
                            <a:rPr lang="en-US" sz="3200" dirty="0"/>
                            <a:t>Estimated Size of the Effect</a:t>
                          </a:r>
                        </a:p>
                      </a:txBody>
                      <a:tcPr/>
                    </a:tc>
                    <a:extLst>
                      <a:ext uri="{0D108BD9-81ED-4DB2-BD59-A6C34878D82A}">
                        <a16:rowId xmlns:a16="http://schemas.microsoft.com/office/drawing/2014/main" val="4057194693"/>
                      </a:ext>
                    </a:extLst>
                  </a:tr>
                  <a:tr h="370840">
                    <a:tc>
                      <a:txBody>
                        <a:bodyPr/>
                        <a:lstStyle/>
                        <a:p>
                          <a:pPr algn="ctr"/>
                          <a:r>
                            <a:rPr lang="en-US" sz="3200" dirty="0"/>
                            <a:t>Close to .01</a:t>
                          </a:r>
                        </a:p>
                      </a:txBody>
                      <a:tcPr/>
                    </a:tc>
                    <a:tc>
                      <a:txBody>
                        <a:bodyPr/>
                        <a:lstStyle/>
                        <a:p>
                          <a:pPr algn="ctr"/>
                          <a:r>
                            <a:rPr lang="en-US" sz="3200" dirty="0"/>
                            <a:t>Small</a:t>
                          </a:r>
                        </a:p>
                      </a:txBody>
                      <a:tcPr/>
                    </a:tc>
                    <a:extLst>
                      <a:ext uri="{0D108BD9-81ED-4DB2-BD59-A6C34878D82A}">
                        <a16:rowId xmlns:a16="http://schemas.microsoft.com/office/drawing/2014/main" val="2017861069"/>
                      </a:ext>
                    </a:extLst>
                  </a:tr>
                  <a:tr h="370840">
                    <a:tc>
                      <a:txBody>
                        <a:bodyPr/>
                        <a:lstStyle/>
                        <a:p>
                          <a:pPr algn="ctr"/>
                          <a:r>
                            <a:rPr lang="en-US" sz="3200" dirty="0"/>
                            <a:t>Close to .09</a:t>
                          </a:r>
                        </a:p>
                      </a:txBody>
                      <a:tcPr/>
                    </a:tc>
                    <a:tc>
                      <a:txBody>
                        <a:bodyPr/>
                        <a:lstStyle/>
                        <a:p>
                          <a:pPr algn="ctr"/>
                          <a:r>
                            <a:rPr lang="en-US" sz="3200" dirty="0"/>
                            <a:t>Moderate</a:t>
                          </a:r>
                        </a:p>
                      </a:txBody>
                      <a:tcPr/>
                    </a:tc>
                    <a:extLst>
                      <a:ext uri="{0D108BD9-81ED-4DB2-BD59-A6C34878D82A}">
                        <a16:rowId xmlns:a16="http://schemas.microsoft.com/office/drawing/2014/main" val="1515990545"/>
                      </a:ext>
                    </a:extLst>
                  </a:tr>
                  <a:tr h="370840">
                    <a:tc>
                      <a:txBody>
                        <a:bodyPr/>
                        <a:lstStyle/>
                        <a:p>
                          <a:pPr algn="ctr"/>
                          <a:r>
                            <a:rPr lang="en-US" sz="3200" dirty="0"/>
                            <a:t>Close to .25</a:t>
                          </a:r>
                        </a:p>
                      </a:txBody>
                      <a:tcPr/>
                    </a:tc>
                    <a:tc>
                      <a:txBody>
                        <a:bodyPr/>
                        <a:lstStyle/>
                        <a:p>
                          <a:pPr algn="ctr"/>
                          <a:r>
                            <a:rPr lang="en-US" sz="3200" dirty="0"/>
                            <a:t>Large</a:t>
                          </a:r>
                        </a:p>
                      </a:txBody>
                      <a:tcPr/>
                    </a:tc>
                    <a:extLst>
                      <a:ext uri="{0D108BD9-81ED-4DB2-BD59-A6C34878D82A}">
                        <a16:rowId xmlns:a16="http://schemas.microsoft.com/office/drawing/2014/main" val="2158851004"/>
                      </a:ext>
                    </a:extLst>
                  </a:tr>
                </a:tbl>
              </a:graphicData>
            </a:graphic>
          </p:graphicFrame>
        </mc:Choice>
        <mc:Fallback xmlns="">
          <p:graphicFrame>
            <p:nvGraphicFramePr>
              <p:cNvPr id="7" name="Table 6">
                <a:extLst>
                  <a:ext uri="{FF2B5EF4-FFF2-40B4-BE49-F238E27FC236}">
                    <a16:creationId xmlns:a16="http://schemas.microsoft.com/office/drawing/2014/main" id="{0E60F6F4-904B-5E4C-BA9A-6719B53D6AF3}"/>
                  </a:ext>
                </a:extLst>
              </p:cNvPr>
              <p:cNvGraphicFramePr>
                <a:graphicFrameLocks noGrp="1"/>
              </p:cNvGraphicFramePr>
              <p:nvPr>
                <p:extLst>
                  <p:ext uri="{D42A27DB-BD31-4B8C-83A1-F6EECF244321}">
                    <p14:modId xmlns:p14="http://schemas.microsoft.com/office/powerpoint/2010/main" val="1004574729"/>
                  </p:ext>
                </p:extLst>
              </p:nvPr>
            </p:nvGraphicFramePr>
            <p:xfrm>
              <a:off x="2517677" y="4393946"/>
              <a:ext cx="7645400" cy="2327529"/>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2004006104"/>
                        </a:ext>
                      </a:extLst>
                    </a:gridCol>
                    <a:gridCol w="5359400">
                      <a:extLst>
                        <a:ext uri="{9D8B030D-6E8A-4147-A177-3AD203B41FA5}">
                          <a16:colId xmlns:a16="http://schemas.microsoft.com/office/drawing/2014/main" val="2605256838"/>
                        </a:ext>
                      </a:extLst>
                    </a:gridCol>
                  </a:tblGrid>
                  <a:tr h="590169">
                    <a:tc>
                      <a:txBody>
                        <a:bodyPr/>
                        <a:lstStyle/>
                        <a:p>
                          <a:endParaRPr lang="en-US"/>
                        </a:p>
                      </a:txBody>
                      <a:tcPr>
                        <a:blipFill>
                          <a:blip r:embed="rId4"/>
                          <a:stretch>
                            <a:fillRect l="-556" t="-12766" r="-235556" b="-323404"/>
                          </a:stretch>
                        </a:blipFill>
                      </a:tcPr>
                    </a:tc>
                    <a:tc>
                      <a:txBody>
                        <a:bodyPr/>
                        <a:lstStyle/>
                        <a:p>
                          <a:pPr algn="ctr"/>
                          <a:r>
                            <a:rPr lang="en-US" sz="3200" dirty="0"/>
                            <a:t>Estimated Size of the Effect</a:t>
                          </a:r>
                        </a:p>
                      </a:txBody>
                      <a:tcPr/>
                    </a:tc>
                    <a:extLst>
                      <a:ext uri="{0D108BD9-81ED-4DB2-BD59-A6C34878D82A}">
                        <a16:rowId xmlns:a16="http://schemas.microsoft.com/office/drawing/2014/main" val="4057194693"/>
                      </a:ext>
                    </a:extLst>
                  </a:tr>
                  <a:tr h="579120">
                    <a:tc>
                      <a:txBody>
                        <a:bodyPr/>
                        <a:lstStyle/>
                        <a:p>
                          <a:pPr algn="ctr"/>
                          <a:r>
                            <a:rPr lang="en-US" sz="3200" dirty="0"/>
                            <a:t>Close to .01</a:t>
                          </a:r>
                        </a:p>
                      </a:txBody>
                      <a:tcPr/>
                    </a:tc>
                    <a:tc>
                      <a:txBody>
                        <a:bodyPr/>
                        <a:lstStyle/>
                        <a:p>
                          <a:pPr algn="ctr"/>
                          <a:r>
                            <a:rPr lang="en-US" sz="3200" dirty="0"/>
                            <a:t>Small</a:t>
                          </a:r>
                        </a:p>
                      </a:txBody>
                      <a:tcPr/>
                    </a:tc>
                    <a:extLst>
                      <a:ext uri="{0D108BD9-81ED-4DB2-BD59-A6C34878D82A}">
                        <a16:rowId xmlns:a16="http://schemas.microsoft.com/office/drawing/2014/main" val="2017861069"/>
                      </a:ext>
                    </a:extLst>
                  </a:tr>
                  <a:tr h="579120">
                    <a:tc>
                      <a:txBody>
                        <a:bodyPr/>
                        <a:lstStyle/>
                        <a:p>
                          <a:pPr algn="ctr"/>
                          <a:r>
                            <a:rPr lang="en-US" sz="3200" dirty="0"/>
                            <a:t>Close to .09</a:t>
                          </a:r>
                        </a:p>
                      </a:txBody>
                      <a:tcPr/>
                    </a:tc>
                    <a:tc>
                      <a:txBody>
                        <a:bodyPr/>
                        <a:lstStyle/>
                        <a:p>
                          <a:pPr algn="ctr"/>
                          <a:r>
                            <a:rPr lang="en-US" sz="3200" dirty="0"/>
                            <a:t>Moderate</a:t>
                          </a:r>
                        </a:p>
                      </a:txBody>
                      <a:tcPr/>
                    </a:tc>
                    <a:extLst>
                      <a:ext uri="{0D108BD9-81ED-4DB2-BD59-A6C34878D82A}">
                        <a16:rowId xmlns:a16="http://schemas.microsoft.com/office/drawing/2014/main" val="1515990545"/>
                      </a:ext>
                    </a:extLst>
                  </a:tr>
                  <a:tr h="579120">
                    <a:tc>
                      <a:txBody>
                        <a:bodyPr/>
                        <a:lstStyle/>
                        <a:p>
                          <a:pPr algn="ctr"/>
                          <a:r>
                            <a:rPr lang="en-US" sz="3200" dirty="0"/>
                            <a:t>Close to .25</a:t>
                          </a:r>
                        </a:p>
                      </a:txBody>
                      <a:tcPr/>
                    </a:tc>
                    <a:tc>
                      <a:txBody>
                        <a:bodyPr/>
                        <a:lstStyle/>
                        <a:p>
                          <a:pPr algn="ctr"/>
                          <a:r>
                            <a:rPr lang="en-US" sz="3200" dirty="0"/>
                            <a:t>Large</a:t>
                          </a:r>
                        </a:p>
                      </a:txBody>
                      <a:tcPr/>
                    </a:tc>
                    <a:extLst>
                      <a:ext uri="{0D108BD9-81ED-4DB2-BD59-A6C34878D82A}">
                        <a16:rowId xmlns:a16="http://schemas.microsoft.com/office/drawing/2014/main" val="2158851004"/>
                      </a:ext>
                    </a:extLst>
                  </a:tr>
                </a:tbl>
              </a:graphicData>
            </a:graphic>
          </p:graphicFrame>
        </mc:Fallback>
      </mc:AlternateContent>
    </p:spTree>
    <p:extLst>
      <p:ext uri="{BB962C8B-B14F-4D97-AF65-F5344CB8AC3E}">
        <p14:creationId xmlns:p14="http://schemas.microsoft.com/office/powerpoint/2010/main" val="1643853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805" y="172995"/>
            <a:ext cx="10997513" cy="3235281"/>
          </a:xfrm>
        </p:spPr>
        <p:txBody>
          <a:bodyPr>
            <a:noAutofit/>
          </a:bodyPr>
          <a:lstStyle/>
          <a:p>
            <a:pPr algn="ctr"/>
            <a:r>
              <a:rPr lang="en-US" sz="16600" b="1" dirty="0">
                <a:solidFill>
                  <a:schemeClr val="accent6"/>
                </a:solidFill>
                <a:latin typeface="Consolas" charset="0"/>
                <a:ea typeface="Consolas" charset="0"/>
                <a:cs typeface="Consolas" charset="0"/>
              </a:rPr>
              <a:t>Today</a:t>
            </a:r>
          </a:p>
        </p:txBody>
      </p:sp>
      <p:sp>
        <p:nvSpPr>
          <p:cNvPr id="3" name="Slide Number Placeholder 2"/>
          <p:cNvSpPr>
            <a:spLocks noGrp="1"/>
          </p:cNvSpPr>
          <p:nvPr>
            <p:ph type="sldNum" sz="quarter" idx="12"/>
          </p:nvPr>
        </p:nvSpPr>
        <p:spPr/>
        <p:txBody>
          <a:bodyPr/>
          <a:lstStyle/>
          <a:p>
            <a:fld id="{4655F2EB-082D-1A4D-B2FA-EA5F6FE60629}" type="slidenum">
              <a:rPr lang="en-US" smtClean="0"/>
              <a:t>4</a:t>
            </a:fld>
            <a:endParaRPr lang="en-US"/>
          </a:p>
        </p:txBody>
      </p:sp>
      <p:sp>
        <p:nvSpPr>
          <p:cNvPr id="6" name="Rectangle 5">
            <a:extLst>
              <a:ext uri="{FF2B5EF4-FFF2-40B4-BE49-F238E27FC236}">
                <a16:creationId xmlns:a16="http://schemas.microsoft.com/office/drawing/2014/main" id="{6C823BF1-B6D7-CF47-A0A4-F6DA0DABA294}"/>
              </a:ext>
            </a:extLst>
          </p:cNvPr>
          <p:cNvSpPr/>
          <p:nvPr/>
        </p:nvSpPr>
        <p:spPr>
          <a:xfrm>
            <a:off x="598638" y="3408276"/>
            <a:ext cx="10825845" cy="2800767"/>
          </a:xfrm>
          <a:prstGeom prst="rect">
            <a:avLst/>
          </a:prstGeom>
        </p:spPr>
        <p:txBody>
          <a:bodyPr wrap="square">
            <a:spAutoFit/>
          </a:bodyPr>
          <a:lstStyle/>
          <a:p>
            <a:pPr algn="ctr"/>
            <a:r>
              <a:rPr lang="en-US" sz="8800" b="1" dirty="0">
                <a:solidFill>
                  <a:schemeClr val="accent1"/>
                </a:solidFill>
                <a:latin typeface="Consolas" charset="0"/>
                <a:ea typeface="Consolas" charset="0"/>
                <a:cs typeface="Consolas" charset="0"/>
              </a:rPr>
              <a:t>Categorical Outcomes</a:t>
            </a:r>
            <a:endParaRPr lang="en-US" sz="8800" dirty="0">
              <a:solidFill>
                <a:schemeClr val="accent1"/>
              </a:solidFill>
              <a:latin typeface="Consolas" charset="0"/>
              <a:ea typeface="Consolas" charset="0"/>
              <a:cs typeface="Consolas" charset="0"/>
            </a:endParaRPr>
          </a:p>
        </p:txBody>
      </p:sp>
    </p:spTree>
    <p:extLst>
      <p:ext uri="{BB962C8B-B14F-4D97-AF65-F5344CB8AC3E}">
        <p14:creationId xmlns:p14="http://schemas.microsoft.com/office/powerpoint/2010/main" val="9372502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365125"/>
            <a:ext cx="9144000" cy="1325563"/>
          </a:xfrm>
        </p:spPr>
        <p:txBody>
          <a:bodyPr>
            <a:normAutofit/>
          </a:bodyPr>
          <a:lstStyle/>
          <a:p>
            <a:r>
              <a:rPr lang="en-US" b="1" dirty="0">
                <a:solidFill>
                  <a:schemeClr val="tx2"/>
                </a:solidFill>
                <a:latin typeface="Consolas" charset="0"/>
                <a:ea typeface="Consolas" charset="0"/>
                <a:cs typeface="Consolas" charset="0"/>
              </a:rPr>
              <a:t>Interpreting the results</a:t>
            </a:r>
          </a:p>
        </p:txBody>
      </p:sp>
      <p:sp>
        <p:nvSpPr>
          <p:cNvPr id="5" name="Slide Number Placeholder 4"/>
          <p:cNvSpPr>
            <a:spLocks noGrp="1"/>
          </p:cNvSpPr>
          <p:nvPr>
            <p:ph type="sldNum" sz="quarter" idx="12"/>
          </p:nvPr>
        </p:nvSpPr>
        <p:spPr/>
        <p:txBody>
          <a:bodyPr/>
          <a:lstStyle/>
          <a:p>
            <a:fld id="{4655F2EB-082D-1A4D-B2FA-EA5F6FE60629}" type="slidenum">
              <a:rPr lang="en-US" smtClean="0"/>
              <a:t>40</a:t>
            </a:fld>
            <a:endParaRPr lang="en-US"/>
          </a:p>
        </p:txBody>
      </p:sp>
      <p:sp>
        <p:nvSpPr>
          <p:cNvPr id="10" name="TextBox 9">
            <a:extLst>
              <a:ext uri="{FF2B5EF4-FFF2-40B4-BE49-F238E27FC236}">
                <a16:creationId xmlns:a16="http://schemas.microsoft.com/office/drawing/2014/main" id="{62E219FA-28DD-894F-B184-C72CAF779949}"/>
              </a:ext>
            </a:extLst>
          </p:cNvPr>
          <p:cNvSpPr txBox="1"/>
          <p:nvPr/>
        </p:nvSpPr>
        <p:spPr>
          <a:xfrm>
            <a:off x="1003300" y="2641529"/>
            <a:ext cx="10350500" cy="707886"/>
          </a:xfrm>
          <a:prstGeom prst="rect">
            <a:avLst/>
          </a:prstGeom>
          <a:noFill/>
        </p:spPr>
        <p:txBody>
          <a:bodyPr wrap="square" rtlCol="0">
            <a:spAutoFit/>
          </a:bodyPr>
          <a:lstStyle/>
          <a:p>
            <a:r>
              <a:rPr lang="en-US" sz="4000" b="1" dirty="0">
                <a:solidFill>
                  <a:schemeClr val="accent3"/>
                </a:solidFill>
                <a:latin typeface="Consolas" charset="0"/>
                <a:ea typeface="Consolas" charset="0"/>
                <a:cs typeface="Consolas" charset="0"/>
              </a:rPr>
              <a:t>Put your results into words</a:t>
            </a:r>
          </a:p>
        </p:txBody>
      </p:sp>
      <p:sp>
        <p:nvSpPr>
          <p:cNvPr id="6" name="Rectangle 5">
            <a:extLst>
              <a:ext uri="{FF2B5EF4-FFF2-40B4-BE49-F238E27FC236}">
                <a16:creationId xmlns:a16="http://schemas.microsoft.com/office/drawing/2014/main" id="{BC1B028F-F67A-D147-BB84-EBBFC34336ED}"/>
              </a:ext>
            </a:extLst>
          </p:cNvPr>
          <p:cNvSpPr/>
          <p:nvPr/>
        </p:nvSpPr>
        <p:spPr>
          <a:xfrm>
            <a:off x="644448" y="-320934"/>
            <a:ext cx="1354858" cy="2646878"/>
          </a:xfrm>
          <a:prstGeom prst="rect">
            <a:avLst/>
          </a:prstGeom>
        </p:spPr>
        <p:txBody>
          <a:bodyPr wrap="none">
            <a:spAutoFit/>
          </a:bodyPr>
          <a:lstStyle/>
          <a:p>
            <a:r>
              <a:rPr lang="en-US" sz="16600" b="1" dirty="0">
                <a:solidFill>
                  <a:schemeClr val="accent1"/>
                </a:solidFill>
                <a:latin typeface="Consolas" charset="0"/>
                <a:cs typeface="Consolas" charset="0"/>
              </a:rPr>
              <a:t>6</a:t>
            </a:r>
            <a:endParaRPr lang="en-US" sz="16600" dirty="0">
              <a:solidFill>
                <a:schemeClr val="accent1"/>
              </a:solidFill>
            </a:endParaRPr>
          </a:p>
        </p:txBody>
      </p:sp>
      <p:sp>
        <p:nvSpPr>
          <p:cNvPr id="7" name="TextBox 6">
            <a:extLst>
              <a:ext uri="{FF2B5EF4-FFF2-40B4-BE49-F238E27FC236}">
                <a16:creationId xmlns:a16="http://schemas.microsoft.com/office/drawing/2014/main" id="{1DB1F116-D28F-334E-893D-8C3EF434488B}"/>
              </a:ext>
            </a:extLst>
          </p:cNvPr>
          <p:cNvSpPr txBox="1"/>
          <p:nvPr/>
        </p:nvSpPr>
        <p:spPr>
          <a:xfrm>
            <a:off x="1003300" y="3665000"/>
            <a:ext cx="9179086" cy="2308324"/>
          </a:xfrm>
          <a:prstGeom prst="rect">
            <a:avLst/>
          </a:prstGeom>
          <a:noFill/>
        </p:spPr>
        <p:txBody>
          <a:bodyPr wrap="square" rtlCol="0">
            <a:spAutoFit/>
          </a:bodyPr>
          <a:lstStyle/>
          <a:p>
            <a:r>
              <a:rPr lang="en-US" sz="3600" b="1" dirty="0">
                <a:solidFill>
                  <a:schemeClr val="tx2"/>
                </a:solidFill>
                <a:latin typeface="Consolas" charset="0"/>
                <a:ea typeface="Consolas" charset="0"/>
                <a:cs typeface="Consolas" charset="0"/>
              </a:rPr>
              <a:t>The regression analysis showed that X significantly predicts Y (b = .5, p = .02). X accounted for 32% of the variation in Y. </a:t>
            </a:r>
          </a:p>
        </p:txBody>
      </p:sp>
    </p:spTree>
    <p:extLst>
      <p:ext uri="{BB962C8B-B14F-4D97-AF65-F5344CB8AC3E}">
        <p14:creationId xmlns:p14="http://schemas.microsoft.com/office/powerpoint/2010/main" val="1054219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1065" y="2340760"/>
            <a:ext cx="11413671" cy="1446550"/>
          </a:xfrm>
          <a:prstGeom prst="rect">
            <a:avLst/>
          </a:prstGeom>
        </p:spPr>
        <p:txBody>
          <a:bodyPr wrap="square">
            <a:spAutoFit/>
          </a:bodyPr>
          <a:lstStyle/>
          <a:p>
            <a:pPr algn="ctr"/>
            <a:r>
              <a:rPr lang="en-US" sz="8800" b="1" dirty="0">
                <a:solidFill>
                  <a:schemeClr val="accent6"/>
                </a:solidFill>
                <a:latin typeface="Consolas" charset="0"/>
                <a:ea typeface="Consolas" charset="0"/>
                <a:cs typeface="Consolas" charset="0"/>
              </a:rPr>
              <a:t>Break Time</a:t>
            </a:r>
            <a:endParaRPr lang="en-US" sz="8800" dirty="0">
              <a:solidFill>
                <a:schemeClr val="accent6"/>
              </a:solidFill>
            </a:endParaRPr>
          </a:p>
        </p:txBody>
      </p:sp>
      <p:sp>
        <p:nvSpPr>
          <p:cNvPr id="2" name="Slide Number Placeholder 1"/>
          <p:cNvSpPr>
            <a:spLocks noGrp="1"/>
          </p:cNvSpPr>
          <p:nvPr>
            <p:ph type="sldNum" sz="quarter" idx="12"/>
          </p:nvPr>
        </p:nvSpPr>
        <p:spPr/>
        <p:txBody>
          <a:bodyPr/>
          <a:lstStyle/>
          <a:p>
            <a:fld id="{4655F2EB-082D-1A4D-B2FA-EA5F6FE60629}" type="slidenum">
              <a:rPr lang="en-US" smtClean="0"/>
              <a:t>41</a:t>
            </a:fld>
            <a:endParaRPr lang="en-US"/>
          </a:p>
        </p:txBody>
      </p:sp>
    </p:spTree>
    <p:extLst>
      <p:ext uri="{BB962C8B-B14F-4D97-AF65-F5344CB8AC3E}">
        <p14:creationId xmlns:p14="http://schemas.microsoft.com/office/powerpoint/2010/main" val="9318369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32025"/>
            <a:ext cx="10515600" cy="2212975"/>
          </a:xfrm>
        </p:spPr>
        <p:txBody>
          <a:bodyPr>
            <a:noAutofit/>
          </a:bodyPr>
          <a:lstStyle/>
          <a:p>
            <a:pPr algn="ctr"/>
            <a:r>
              <a:rPr lang="en-US" sz="8800" b="1" dirty="0">
                <a:latin typeface="Consolas" charset="0"/>
                <a:ea typeface="Consolas" charset="0"/>
                <a:cs typeface="Consolas" charset="0"/>
              </a:rPr>
              <a:t>Multiple Regression</a:t>
            </a:r>
          </a:p>
        </p:txBody>
      </p:sp>
      <p:sp>
        <p:nvSpPr>
          <p:cNvPr id="5" name="Slide Number Placeholder 4"/>
          <p:cNvSpPr>
            <a:spLocks noGrp="1"/>
          </p:cNvSpPr>
          <p:nvPr>
            <p:ph type="sldNum" sz="quarter" idx="12"/>
          </p:nvPr>
        </p:nvSpPr>
        <p:spPr/>
        <p:txBody>
          <a:bodyPr/>
          <a:lstStyle/>
          <a:p>
            <a:fld id="{4655F2EB-082D-1A4D-B2FA-EA5F6FE60629}" type="slidenum">
              <a:rPr lang="en-US" smtClean="0"/>
              <a:t>42</a:t>
            </a:fld>
            <a:endParaRPr lang="en-US"/>
          </a:p>
        </p:txBody>
      </p:sp>
    </p:spTree>
    <p:extLst>
      <p:ext uri="{BB962C8B-B14F-4D97-AF65-F5344CB8AC3E}">
        <p14:creationId xmlns:p14="http://schemas.microsoft.com/office/powerpoint/2010/main" val="12697421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9049"/>
            <a:ext cx="10515600" cy="837240"/>
          </a:xfrm>
        </p:spPr>
        <p:txBody>
          <a:bodyPr>
            <a:noAutofit/>
          </a:bodyPr>
          <a:lstStyle/>
          <a:p>
            <a:r>
              <a:rPr lang="en-US" b="1" dirty="0">
                <a:latin typeface="Consolas" charset="0"/>
                <a:ea typeface="Consolas" charset="0"/>
                <a:cs typeface="Consolas" charset="0"/>
              </a:rPr>
              <a:t>Two Main Types of Regression</a:t>
            </a:r>
          </a:p>
        </p:txBody>
      </p:sp>
      <p:sp>
        <p:nvSpPr>
          <p:cNvPr id="5" name="Slide Number Placeholder 4"/>
          <p:cNvSpPr>
            <a:spLocks noGrp="1"/>
          </p:cNvSpPr>
          <p:nvPr>
            <p:ph type="sldNum" sz="quarter" idx="12"/>
          </p:nvPr>
        </p:nvSpPr>
        <p:spPr/>
        <p:txBody>
          <a:bodyPr/>
          <a:lstStyle/>
          <a:p>
            <a:fld id="{4655F2EB-082D-1A4D-B2FA-EA5F6FE60629}" type="slidenum">
              <a:rPr lang="en-US" smtClean="0"/>
              <a:t>43</a:t>
            </a:fld>
            <a:endParaRPr lang="en-US"/>
          </a:p>
        </p:txBody>
      </p:sp>
      <p:sp>
        <p:nvSpPr>
          <p:cNvPr id="3" name="TextBox 2">
            <a:extLst>
              <a:ext uri="{FF2B5EF4-FFF2-40B4-BE49-F238E27FC236}">
                <a16:creationId xmlns:a16="http://schemas.microsoft.com/office/drawing/2014/main" id="{8986B26D-A974-C845-8368-4E9021BFB245}"/>
              </a:ext>
            </a:extLst>
          </p:cNvPr>
          <p:cNvSpPr txBox="1"/>
          <p:nvPr/>
        </p:nvSpPr>
        <p:spPr>
          <a:xfrm>
            <a:off x="2495107" y="1875150"/>
            <a:ext cx="1704313" cy="646331"/>
          </a:xfrm>
          <a:prstGeom prst="rect">
            <a:avLst/>
          </a:prstGeom>
          <a:noFill/>
        </p:spPr>
        <p:txBody>
          <a:bodyPr wrap="none" rtlCol="0">
            <a:spAutoFit/>
          </a:bodyPr>
          <a:lstStyle/>
          <a:p>
            <a:r>
              <a:rPr lang="en-US" sz="3600" b="1" dirty="0">
                <a:solidFill>
                  <a:schemeClr val="bg2"/>
                </a:solidFill>
                <a:latin typeface="Consolas" panose="020B0609020204030204" pitchFamily="49" charset="0"/>
                <a:cs typeface="Consolas" panose="020B0609020204030204" pitchFamily="49" charset="0"/>
              </a:rPr>
              <a:t>Simple</a:t>
            </a:r>
          </a:p>
        </p:txBody>
      </p:sp>
      <p:sp>
        <p:nvSpPr>
          <p:cNvPr id="20" name="TextBox 19">
            <a:extLst>
              <a:ext uri="{FF2B5EF4-FFF2-40B4-BE49-F238E27FC236}">
                <a16:creationId xmlns:a16="http://schemas.microsoft.com/office/drawing/2014/main" id="{81FA021D-7B95-AB40-8B5A-FA338B6F6A32}"/>
              </a:ext>
            </a:extLst>
          </p:cNvPr>
          <p:cNvSpPr txBox="1"/>
          <p:nvPr/>
        </p:nvSpPr>
        <p:spPr>
          <a:xfrm>
            <a:off x="7152167" y="1875150"/>
            <a:ext cx="2210862" cy="646331"/>
          </a:xfrm>
          <a:prstGeom prst="rect">
            <a:avLst/>
          </a:prstGeom>
          <a:noFill/>
        </p:spPr>
        <p:txBody>
          <a:bodyPr wrap="none" rtlCol="0">
            <a:spAutoFit/>
          </a:bodyPr>
          <a:lstStyle/>
          <a:p>
            <a:r>
              <a:rPr lang="en-US" sz="3600" b="1" dirty="0">
                <a:solidFill>
                  <a:schemeClr val="accent2"/>
                </a:solidFill>
                <a:latin typeface="Consolas" panose="020B0609020204030204" pitchFamily="49" charset="0"/>
                <a:cs typeface="Consolas" panose="020B0609020204030204" pitchFamily="49" charset="0"/>
              </a:rPr>
              <a:t>Multiple</a:t>
            </a:r>
          </a:p>
        </p:txBody>
      </p:sp>
      <p:sp>
        <p:nvSpPr>
          <p:cNvPr id="15" name="TextBox 14">
            <a:extLst>
              <a:ext uri="{FF2B5EF4-FFF2-40B4-BE49-F238E27FC236}">
                <a16:creationId xmlns:a16="http://schemas.microsoft.com/office/drawing/2014/main" id="{C1514F0D-7212-BB40-850D-F7F91705C5EE}"/>
              </a:ext>
            </a:extLst>
          </p:cNvPr>
          <p:cNvSpPr txBox="1"/>
          <p:nvPr/>
        </p:nvSpPr>
        <p:spPr>
          <a:xfrm>
            <a:off x="673396" y="2708308"/>
            <a:ext cx="4876800" cy="3046988"/>
          </a:xfrm>
          <a:prstGeom prst="rect">
            <a:avLst/>
          </a:prstGeom>
          <a:noFill/>
        </p:spPr>
        <p:txBody>
          <a:bodyPr wrap="square" rtlCol="0">
            <a:spAutoFit/>
          </a:bodyPr>
          <a:lstStyle/>
          <a:p>
            <a:pPr marL="571500" indent="-571500">
              <a:buFont typeface="Arial" panose="020B0604020202020204" pitchFamily="34" charset="0"/>
              <a:buChar char="•"/>
            </a:pPr>
            <a:r>
              <a:rPr lang="en-US" sz="2400" b="1" dirty="0">
                <a:solidFill>
                  <a:schemeClr val="bg2"/>
                </a:solidFill>
                <a:latin typeface="Consolas" panose="020B0609020204030204" pitchFamily="49" charset="0"/>
                <a:cs typeface="Consolas" panose="020B0609020204030204" pitchFamily="49" charset="0"/>
              </a:rPr>
              <a:t>Only one predictor in the model</a:t>
            </a:r>
          </a:p>
          <a:p>
            <a:pPr marL="571500" indent="-571500">
              <a:buFont typeface="Arial" panose="020B0604020202020204" pitchFamily="34" charset="0"/>
              <a:buChar char="•"/>
            </a:pPr>
            <a:r>
              <a:rPr lang="en-US" sz="2400" b="1" dirty="0">
                <a:solidFill>
                  <a:schemeClr val="bg2"/>
                </a:solidFill>
                <a:latin typeface="Consolas" panose="020B0609020204030204" pitchFamily="49" charset="0"/>
                <a:cs typeface="Consolas" panose="020B0609020204030204" pitchFamily="49" charset="0"/>
              </a:rPr>
              <a:t>When variables are standardized, gives same results as correlation</a:t>
            </a:r>
          </a:p>
          <a:p>
            <a:pPr marL="571500" indent="-571500">
              <a:buFont typeface="Arial" panose="020B0604020202020204" pitchFamily="34" charset="0"/>
              <a:buChar char="•"/>
            </a:pPr>
            <a:r>
              <a:rPr lang="en-US" sz="2400" b="1" dirty="0">
                <a:solidFill>
                  <a:schemeClr val="bg2"/>
                </a:solidFill>
                <a:latin typeface="Consolas" panose="020B0609020204030204" pitchFamily="49" charset="0"/>
                <a:cs typeface="Consolas" panose="020B0609020204030204" pitchFamily="49" charset="0"/>
              </a:rPr>
              <a:t>When using a grouping variable, same results as t-test or ANOVA</a:t>
            </a:r>
          </a:p>
        </p:txBody>
      </p:sp>
      <p:sp>
        <p:nvSpPr>
          <p:cNvPr id="16" name="TextBox 15">
            <a:extLst>
              <a:ext uri="{FF2B5EF4-FFF2-40B4-BE49-F238E27FC236}">
                <a16:creationId xmlns:a16="http://schemas.microsoft.com/office/drawing/2014/main" id="{D2B4A178-E965-8E4B-82B3-D2B585C0AC5C}"/>
              </a:ext>
            </a:extLst>
          </p:cNvPr>
          <p:cNvSpPr txBox="1"/>
          <p:nvPr/>
        </p:nvSpPr>
        <p:spPr>
          <a:xfrm>
            <a:off x="6039293" y="2708308"/>
            <a:ext cx="5167423" cy="3046988"/>
          </a:xfrm>
          <a:prstGeom prst="rect">
            <a:avLst/>
          </a:prstGeom>
          <a:noFill/>
        </p:spPr>
        <p:txBody>
          <a:bodyPr wrap="square" rtlCol="0">
            <a:spAutoFit/>
          </a:bodyPr>
          <a:lstStyle/>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More than one variable in the model</a:t>
            </a:r>
          </a:p>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When variables are standardized, gives “partial” correlation</a:t>
            </a:r>
          </a:p>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Predictors can be any combination of categorical and continuous</a:t>
            </a:r>
          </a:p>
        </p:txBody>
      </p:sp>
    </p:spTree>
    <p:extLst>
      <p:ext uri="{BB962C8B-B14F-4D97-AF65-F5344CB8AC3E}">
        <p14:creationId xmlns:p14="http://schemas.microsoft.com/office/powerpoint/2010/main" val="4035934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9049"/>
            <a:ext cx="10515600" cy="837240"/>
          </a:xfrm>
        </p:spPr>
        <p:txBody>
          <a:bodyPr>
            <a:noAutofit/>
          </a:bodyPr>
          <a:lstStyle/>
          <a:p>
            <a:r>
              <a:rPr lang="en-US" b="1" dirty="0">
                <a:latin typeface="Consolas" charset="0"/>
                <a:ea typeface="Consolas" charset="0"/>
                <a:cs typeface="Consolas" charset="0"/>
              </a:rPr>
              <a:t>Multiple Regression</a:t>
            </a:r>
          </a:p>
        </p:txBody>
      </p:sp>
      <p:sp>
        <p:nvSpPr>
          <p:cNvPr id="5" name="Slide Number Placeholder 4"/>
          <p:cNvSpPr>
            <a:spLocks noGrp="1"/>
          </p:cNvSpPr>
          <p:nvPr>
            <p:ph type="sldNum" sz="quarter" idx="12"/>
          </p:nvPr>
        </p:nvSpPr>
        <p:spPr/>
        <p:txBody>
          <a:bodyPr/>
          <a:lstStyle/>
          <a:p>
            <a:fld id="{4655F2EB-082D-1A4D-B2FA-EA5F6FE60629}" type="slidenum">
              <a:rPr lang="en-US" smtClean="0"/>
              <a:t>44</a:t>
            </a:fld>
            <a:endParaRPr lang="en-US"/>
          </a:p>
        </p:txBody>
      </p:sp>
      <p:sp>
        <p:nvSpPr>
          <p:cNvPr id="3" name="TextBox 2">
            <a:extLst>
              <a:ext uri="{FF2B5EF4-FFF2-40B4-BE49-F238E27FC236}">
                <a16:creationId xmlns:a16="http://schemas.microsoft.com/office/drawing/2014/main" id="{7943EA56-ADA9-5948-99BD-9766F1EB58C0}"/>
              </a:ext>
            </a:extLst>
          </p:cNvPr>
          <p:cNvSpPr txBox="1"/>
          <p:nvPr/>
        </p:nvSpPr>
        <p:spPr>
          <a:xfrm>
            <a:off x="838200" y="1720312"/>
            <a:ext cx="10568919" cy="646331"/>
          </a:xfrm>
          <a:prstGeom prst="rect">
            <a:avLst/>
          </a:prstGeom>
          <a:noFill/>
        </p:spPr>
        <p:txBody>
          <a:bodyPr wrap="none" rtlCol="0">
            <a:spAutoFit/>
          </a:bodyPr>
          <a:lstStyle/>
          <a:p>
            <a:r>
              <a:rPr lang="en-US" sz="3600" dirty="0">
                <a:latin typeface="Consolas" panose="020B0609020204030204" pitchFamily="49" charset="0"/>
                <a:cs typeface="Consolas" panose="020B0609020204030204" pitchFamily="49" charset="0"/>
              </a:rPr>
              <a:t>More than one predictor in the same model</a:t>
            </a:r>
          </a:p>
        </p:txBody>
      </p:sp>
      <p:sp>
        <p:nvSpPr>
          <p:cNvPr id="38" name="TextBox 37">
            <a:extLst>
              <a:ext uri="{FF2B5EF4-FFF2-40B4-BE49-F238E27FC236}">
                <a16:creationId xmlns:a16="http://schemas.microsoft.com/office/drawing/2014/main" id="{85F78AD9-D361-6E44-A2AA-050A29FBE69B}"/>
              </a:ext>
            </a:extLst>
          </p:cNvPr>
          <p:cNvSpPr txBox="1"/>
          <p:nvPr/>
        </p:nvSpPr>
        <p:spPr>
          <a:xfrm>
            <a:off x="838201" y="2537500"/>
            <a:ext cx="10568918" cy="3077766"/>
          </a:xfrm>
          <a:prstGeom prst="rect">
            <a:avLst/>
          </a:prstGeom>
          <a:noFill/>
        </p:spPr>
        <p:txBody>
          <a:bodyPr wrap="square" rtlCol="0">
            <a:spAutoFit/>
          </a:bodyPr>
          <a:lstStyle/>
          <a:p>
            <a:r>
              <a:rPr lang="en-US" sz="3600" dirty="0">
                <a:latin typeface="Consolas" panose="020B0609020204030204" pitchFamily="49" charset="0"/>
                <a:cs typeface="Consolas" panose="020B0609020204030204" pitchFamily="49" charset="0"/>
              </a:rPr>
              <a:t>This change the interpretation just a little:</a:t>
            </a:r>
          </a:p>
          <a:p>
            <a:endParaRPr lang="en-US" sz="1000" dirty="0">
              <a:latin typeface="Consolas" panose="020B0609020204030204" pitchFamily="49" charset="0"/>
              <a:cs typeface="Consolas" panose="020B0609020204030204" pitchFamily="49" charset="0"/>
            </a:endParaRPr>
          </a:p>
          <a:p>
            <a:pPr lvl="1"/>
            <a:r>
              <a:rPr lang="en-US" sz="3600" dirty="0">
                <a:latin typeface="Consolas" panose="020B0609020204030204" pitchFamily="49" charset="0"/>
                <a:cs typeface="Consolas" panose="020B0609020204030204" pitchFamily="49" charset="0"/>
              </a:rPr>
              <a:t>Slope is now </a:t>
            </a:r>
            <a:r>
              <a:rPr lang="en-US" sz="3600" dirty="0">
                <a:solidFill>
                  <a:schemeClr val="accent3"/>
                </a:solidFill>
                <a:latin typeface="Consolas" panose="020B0609020204030204" pitchFamily="49" charset="0"/>
                <a:cs typeface="Consolas" panose="020B0609020204030204" pitchFamily="49" charset="0"/>
              </a:rPr>
              <a:t>the change in Y for a one unit change in X, </a:t>
            </a:r>
            <a:r>
              <a:rPr lang="en-US" sz="3600" b="1" dirty="0">
                <a:solidFill>
                  <a:schemeClr val="accent3"/>
                </a:solidFill>
                <a:latin typeface="Consolas" panose="020B0609020204030204" pitchFamily="49" charset="0"/>
                <a:cs typeface="Consolas" panose="020B0609020204030204" pitchFamily="49" charset="0"/>
              </a:rPr>
              <a:t>while holding the other predictors constant</a:t>
            </a:r>
            <a:r>
              <a:rPr lang="en-US" sz="3600" dirty="0">
                <a:solidFill>
                  <a:schemeClr val="accent3"/>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9582528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9049"/>
            <a:ext cx="10515600" cy="837240"/>
          </a:xfrm>
        </p:spPr>
        <p:txBody>
          <a:bodyPr>
            <a:noAutofit/>
          </a:bodyPr>
          <a:lstStyle/>
          <a:p>
            <a:r>
              <a:rPr lang="en-US" b="1" dirty="0">
                <a:latin typeface="Consolas" charset="0"/>
                <a:ea typeface="Consolas" charset="0"/>
                <a:cs typeface="Consolas" charset="0"/>
              </a:rPr>
              <a:t>Multiple Regression</a:t>
            </a:r>
          </a:p>
        </p:txBody>
      </p:sp>
      <p:sp>
        <p:nvSpPr>
          <p:cNvPr id="5" name="Slide Number Placeholder 4"/>
          <p:cNvSpPr>
            <a:spLocks noGrp="1"/>
          </p:cNvSpPr>
          <p:nvPr>
            <p:ph type="sldNum" sz="quarter" idx="12"/>
          </p:nvPr>
        </p:nvSpPr>
        <p:spPr/>
        <p:txBody>
          <a:bodyPr/>
          <a:lstStyle/>
          <a:p>
            <a:fld id="{4655F2EB-082D-1A4D-B2FA-EA5F6FE60629}" type="slidenum">
              <a:rPr lang="en-US" smtClean="0"/>
              <a:t>45</a:t>
            </a:fld>
            <a:endParaRPr lang="en-US"/>
          </a:p>
        </p:txBody>
      </p:sp>
      <p:sp>
        <p:nvSpPr>
          <p:cNvPr id="3" name="TextBox 2">
            <a:extLst>
              <a:ext uri="{FF2B5EF4-FFF2-40B4-BE49-F238E27FC236}">
                <a16:creationId xmlns:a16="http://schemas.microsoft.com/office/drawing/2014/main" id="{7943EA56-ADA9-5948-99BD-9766F1EB58C0}"/>
              </a:ext>
            </a:extLst>
          </p:cNvPr>
          <p:cNvSpPr txBox="1"/>
          <p:nvPr/>
        </p:nvSpPr>
        <p:spPr>
          <a:xfrm>
            <a:off x="838200" y="1720312"/>
            <a:ext cx="10568919" cy="646331"/>
          </a:xfrm>
          <a:prstGeom prst="rect">
            <a:avLst/>
          </a:prstGeom>
          <a:noFill/>
        </p:spPr>
        <p:txBody>
          <a:bodyPr wrap="none" rtlCol="0">
            <a:spAutoFit/>
          </a:bodyPr>
          <a:lstStyle/>
          <a:p>
            <a:r>
              <a:rPr lang="en-US" sz="3600" dirty="0">
                <a:latin typeface="Consolas" panose="020B0609020204030204" pitchFamily="49" charset="0"/>
                <a:cs typeface="Consolas" panose="020B0609020204030204" pitchFamily="49" charset="0"/>
              </a:rPr>
              <a:t>More than one predictor in the same model</a:t>
            </a:r>
          </a:p>
        </p:txBody>
      </p:sp>
      <p:sp>
        <p:nvSpPr>
          <p:cNvPr id="38" name="TextBox 37">
            <a:extLst>
              <a:ext uri="{FF2B5EF4-FFF2-40B4-BE49-F238E27FC236}">
                <a16:creationId xmlns:a16="http://schemas.microsoft.com/office/drawing/2014/main" id="{85F78AD9-D361-6E44-A2AA-050A29FBE69B}"/>
              </a:ext>
            </a:extLst>
          </p:cNvPr>
          <p:cNvSpPr txBox="1"/>
          <p:nvPr/>
        </p:nvSpPr>
        <p:spPr>
          <a:xfrm>
            <a:off x="838201" y="2537500"/>
            <a:ext cx="10568918" cy="2554545"/>
          </a:xfrm>
          <a:prstGeom prst="rect">
            <a:avLst/>
          </a:prstGeom>
          <a:noFill/>
        </p:spPr>
        <p:txBody>
          <a:bodyPr wrap="square" rtlCol="0">
            <a:spAutoFit/>
          </a:bodyPr>
          <a:lstStyle/>
          <a:p>
            <a:r>
              <a:rPr lang="en-US" sz="3600" dirty="0">
                <a:latin typeface="Consolas" panose="020B0609020204030204" pitchFamily="49" charset="0"/>
                <a:cs typeface="Consolas" panose="020B0609020204030204" pitchFamily="49" charset="0"/>
              </a:rPr>
              <a:t>This change the interpretation just a little</a:t>
            </a:r>
          </a:p>
          <a:p>
            <a:endParaRPr lang="en-US" sz="1600" dirty="0">
              <a:latin typeface="Consolas" panose="020B0609020204030204" pitchFamily="49" charset="0"/>
              <a:cs typeface="Consolas" panose="020B0609020204030204" pitchFamily="49" charset="0"/>
            </a:endParaRPr>
          </a:p>
          <a:p>
            <a:r>
              <a:rPr lang="en-US" sz="3600" b="1" dirty="0">
                <a:latin typeface="Consolas" panose="020B0609020204030204" pitchFamily="49" charset="0"/>
                <a:cs typeface="Consolas" panose="020B0609020204030204" pitchFamily="49" charset="0"/>
              </a:rPr>
              <a:t>Also changes what we </a:t>
            </a:r>
          </a:p>
          <a:p>
            <a:r>
              <a:rPr lang="en-US" sz="3600" b="1" dirty="0">
                <a:latin typeface="Consolas" panose="020B0609020204030204" pitchFamily="49" charset="0"/>
                <a:cs typeface="Consolas" panose="020B0609020204030204" pitchFamily="49" charset="0"/>
              </a:rPr>
              <a:t>are estimating:</a:t>
            </a:r>
            <a:endParaRPr lang="en-US" sz="3600" b="1" dirty="0">
              <a:solidFill>
                <a:schemeClr val="accent3"/>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047210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9049"/>
            <a:ext cx="10515600" cy="837240"/>
          </a:xfrm>
        </p:spPr>
        <p:txBody>
          <a:bodyPr>
            <a:noAutofit/>
          </a:bodyPr>
          <a:lstStyle/>
          <a:p>
            <a:r>
              <a:rPr lang="en-US" b="1" dirty="0">
                <a:latin typeface="Consolas" charset="0"/>
                <a:ea typeface="Consolas" charset="0"/>
                <a:cs typeface="Consolas" charset="0"/>
              </a:rPr>
              <a:t>Multiple Regression</a:t>
            </a:r>
          </a:p>
        </p:txBody>
      </p:sp>
      <p:sp>
        <p:nvSpPr>
          <p:cNvPr id="5" name="Slide Number Placeholder 4"/>
          <p:cNvSpPr>
            <a:spLocks noGrp="1"/>
          </p:cNvSpPr>
          <p:nvPr>
            <p:ph type="sldNum" sz="quarter" idx="12"/>
          </p:nvPr>
        </p:nvSpPr>
        <p:spPr/>
        <p:txBody>
          <a:bodyPr/>
          <a:lstStyle/>
          <a:p>
            <a:fld id="{4655F2EB-082D-1A4D-B2FA-EA5F6FE60629}" type="slidenum">
              <a:rPr lang="en-US" smtClean="0"/>
              <a:t>46</a:t>
            </a:fld>
            <a:endParaRPr lang="en-US"/>
          </a:p>
        </p:txBody>
      </p:sp>
      <p:sp>
        <p:nvSpPr>
          <p:cNvPr id="3" name="TextBox 2">
            <a:extLst>
              <a:ext uri="{FF2B5EF4-FFF2-40B4-BE49-F238E27FC236}">
                <a16:creationId xmlns:a16="http://schemas.microsoft.com/office/drawing/2014/main" id="{7943EA56-ADA9-5948-99BD-9766F1EB58C0}"/>
              </a:ext>
            </a:extLst>
          </p:cNvPr>
          <p:cNvSpPr txBox="1"/>
          <p:nvPr/>
        </p:nvSpPr>
        <p:spPr>
          <a:xfrm>
            <a:off x="838200" y="1720312"/>
            <a:ext cx="10568919" cy="646331"/>
          </a:xfrm>
          <a:prstGeom prst="rect">
            <a:avLst/>
          </a:prstGeom>
          <a:noFill/>
        </p:spPr>
        <p:txBody>
          <a:bodyPr wrap="none" rtlCol="0">
            <a:spAutoFit/>
          </a:bodyPr>
          <a:lstStyle/>
          <a:p>
            <a:r>
              <a:rPr lang="en-US" sz="3600" dirty="0">
                <a:latin typeface="Consolas" panose="020B0609020204030204" pitchFamily="49" charset="0"/>
                <a:cs typeface="Consolas" panose="020B0609020204030204" pitchFamily="49" charset="0"/>
              </a:rPr>
              <a:t>More than one predictor in the same model</a:t>
            </a:r>
          </a:p>
        </p:txBody>
      </p:sp>
      <p:sp>
        <p:nvSpPr>
          <p:cNvPr id="38" name="TextBox 37">
            <a:extLst>
              <a:ext uri="{FF2B5EF4-FFF2-40B4-BE49-F238E27FC236}">
                <a16:creationId xmlns:a16="http://schemas.microsoft.com/office/drawing/2014/main" id="{85F78AD9-D361-6E44-A2AA-050A29FBE69B}"/>
              </a:ext>
            </a:extLst>
          </p:cNvPr>
          <p:cNvSpPr txBox="1"/>
          <p:nvPr/>
        </p:nvSpPr>
        <p:spPr>
          <a:xfrm>
            <a:off x="838201" y="2537500"/>
            <a:ext cx="10568918" cy="2554545"/>
          </a:xfrm>
          <a:prstGeom prst="rect">
            <a:avLst/>
          </a:prstGeom>
          <a:noFill/>
        </p:spPr>
        <p:txBody>
          <a:bodyPr wrap="square" rtlCol="0">
            <a:spAutoFit/>
          </a:bodyPr>
          <a:lstStyle/>
          <a:p>
            <a:r>
              <a:rPr lang="en-US" sz="3600" dirty="0">
                <a:latin typeface="Consolas" panose="020B0609020204030204" pitchFamily="49" charset="0"/>
                <a:cs typeface="Consolas" panose="020B0609020204030204" pitchFamily="49" charset="0"/>
              </a:rPr>
              <a:t>This change the interpretation just a little</a:t>
            </a:r>
          </a:p>
          <a:p>
            <a:endParaRPr lang="en-US" sz="1600" dirty="0">
              <a:latin typeface="Consolas" panose="020B0609020204030204" pitchFamily="49" charset="0"/>
              <a:cs typeface="Consolas" panose="020B0609020204030204" pitchFamily="49" charset="0"/>
            </a:endParaRPr>
          </a:p>
          <a:p>
            <a:r>
              <a:rPr lang="en-US" sz="3600" b="1" dirty="0">
                <a:latin typeface="Consolas" panose="020B0609020204030204" pitchFamily="49" charset="0"/>
                <a:cs typeface="Consolas" panose="020B0609020204030204" pitchFamily="49" charset="0"/>
              </a:rPr>
              <a:t>Also changes what we </a:t>
            </a:r>
          </a:p>
          <a:p>
            <a:r>
              <a:rPr lang="en-US" sz="3600" b="1" dirty="0">
                <a:latin typeface="Consolas" panose="020B0609020204030204" pitchFamily="49" charset="0"/>
                <a:cs typeface="Consolas" panose="020B0609020204030204" pitchFamily="49" charset="0"/>
              </a:rPr>
              <a:t>are estimating:</a:t>
            </a:r>
            <a:endParaRPr lang="en-US" sz="3600" b="1" dirty="0">
              <a:solidFill>
                <a:schemeClr val="accent3"/>
              </a:solidFill>
              <a:latin typeface="Consolas" panose="020B0609020204030204" pitchFamily="49" charset="0"/>
              <a:cs typeface="Consolas" panose="020B0609020204030204" pitchFamily="49" charset="0"/>
            </a:endParaRPr>
          </a:p>
        </p:txBody>
      </p:sp>
      <p:pic>
        <p:nvPicPr>
          <p:cNvPr id="4" name="Picture 3">
            <a:extLst>
              <a:ext uri="{FF2B5EF4-FFF2-40B4-BE49-F238E27FC236}">
                <a16:creationId xmlns:a16="http://schemas.microsoft.com/office/drawing/2014/main" id="{432784DA-5F49-C640-B0C6-1857FC731E26}"/>
              </a:ext>
            </a:extLst>
          </p:cNvPr>
          <p:cNvPicPr>
            <a:picLocks noChangeAspect="1"/>
          </p:cNvPicPr>
          <p:nvPr/>
        </p:nvPicPr>
        <p:blipFill rotWithShape="1">
          <a:blip r:embed="rId3"/>
          <a:srcRect l="2309" t="16631" r="5001" b="8624"/>
          <a:stretch/>
        </p:blipFill>
        <p:spPr>
          <a:xfrm>
            <a:off x="6400800" y="2301497"/>
            <a:ext cx="5650424" cy="4556503"/>
          </a:xfrm>
          <a:prstGeom prst="rect">
            <a:avLst/>
          </a:prstGeom>
        </p:spPr>
      </p:pic>
      <p:sp>
        <p:nvSpPr>
          <p:cNvPr id="6" name="TextBox 5">
            <a:extLst>
              <a:ext uri="{FF2B5EF4-FFF2-40B4-BE49-F238E27FC236}">
                <a16:creationId xmlns:a16="http://schemas.microsoft.com/office/drawing/2014/main" id="{25C2C55C-7989-D744-923A-8BE290782EF9}"/>
              </a:ext>
            </a:extLst>
          </p:cNvPr>
          <p:cNvSpPr txBox="1"/>
          <p:nvPr/>
        </p:nvSpPr>
        <p:spPr>
          <a:xfrm>
            <a:off x="1968176" y="5282525"/>
            <a:ext cx="4432624" cy="461665"/>
          </a:xfrm>
          <a:prstGeom prst="rect">
            <a:avLst/>
          </a:prstGeom>
          <a:noFill/>
        </p:spPr>
        <p:txBody>
          <a:bodyPr wrap="none" rtlCol="0">
            <a:spAutoFit/>
          </a:bodyPr>
          <a:lstStyle/>
          <a:p>
            <a:r>
              <a:rPr lang="en-US" sz="2400" b="1" dirty="0">
                <a:solidFill>
                  <a:schemeClr val="accent3"/>
                </a:solidFill>
                <a:latin typeface="Consolas" panose="020B0609020204030204" pitchFamily="49" charset="0"/>
                <a:cs typeface="Consolas" panose="020B0609020204030204" pitchFamily="49" charset="0"/>
              </a:rPr>
              <a:t>A plane instead of a line</a:t>
            </a:r>
          </a:p>
        </p:txBody>
      </p:sp>
    </p:spTree>
    <p:extLst>
      <p:ext uri="{BB962C8B-B14F-4D97-AF65-F5344CB8AC3E}">
        <p14:creationId xmlns:p14="http://schemas.microsoft.com/office/powerpoint/2010/main" val="42313871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9049"/>
            <a:ext cx="10515600" cy="837240"/>
          </a:xfrm>
        </p:spPr>
        <p:txBody>
          <a:bodyPr>
            <a:noAutofit/>
          </a:bodyPr>
          <a:lstStyle/>
          <a:p>
            <a:r>
              <a:rPr lang="en-US" b="1" dirty="0">
                <a:latin typeface="Consolas" charset="0"/>
                <a:ea typeface="Consolas" charset="0"/>
                <a:cs typeface="Consolas" charset="0"/>
              </a:rPr>
              <a:t>Multiple Regression</a:t>
            </a:r>
          </a:p>
        </p:txBody>
      </p:sp>
      <p:sp>
        <p:nvSpPr>
          <p:cNvPr id="5" name="Slide Number Placeholder 4"/>
          <p:cNvSpPr>
            <a:spLocks noGrp="1"/>
          </p:cNvSpPr>
          <p:nvPr>
            <p:ph type="sldNum" sz="quarter" idx="12"/>
          </p:nvPr>
        </p:nvSpPr>
        <p:spPr/>
        <p:txBody>
          <a:bodyPr/>
          <a:lstStyle/>
          <a:p>
            <a:fld id="{4655F2EB-082D-1A4D-B2FA-EA5F6FE60629}" type="slidenum">
              <a:rPr lang="en-US" smtClean="0"/>
              <a:t>47</a:t>
            </a:fld>
            <a:endParaRPr lang="en-US"/>
          </a:p>
        </p:txBody>
      </p:sp>
      <p:sp>
        <p:nvSpPr>
          <p:cNvPr id="3" name="TextBox 2">
            <a:extLst>
              <a:ext uri="{FF2B5EF4-FFF2-40B4-BE49-F238E27FC236}">
                <a16:creationId xmlns:a16="http://schemas.microsoft.com/office/drawing/2014/main" id="{7943EA56-ADA9-5948-99BD-9766F1EB58C0}"/>
              </a:ext>
            </a:extLst>
          </p:cNvPr>
          <p:cNvSpPr txBox="1"/>
          <p:nvPr/>
        </p:nvSpPr>
        <p:spPr>
          <a:xfrm>
            <a:off x="838200" y="1754435"/>
            <a:ext cx="10023688" cy="1200329"/>
          </a:xfrm>
          <a:prstGeom prst="rect">
            <a:avLst/>
          </a:prstGeom>
          <a:noFill/>
        </p:spPr>
        <p:txBody>
          <a:bodyPr wrap="square" rtlCol="0">
            <a:spAutoFit/>
          </a:bodyPr>
          <a:lstStyle/>
          <a:p>
            <a:r>
              <a:rPr lang="en-US" sz="3600" dirty="0">
                <a:latin typeface="Consolas" panose="020B0609020204030204" pitchFamily="49" charset="0"/>
                <a:cs typeface="Consolas" panose="020B0609020204030204" pitchFamily="49" charset="0"/>
              </a:rPr>
              <a:t>Provides us with a few more things to think about</a:t>
            </a:r>
          </a:p>
        </p:txBody>
      </p:sp>
      <p:sp>
        <p:nvSpPr>
          <p:cNvPr id="38" name="TextBox 37">
            <a:extLst>
              <a:ext uri="{FF2B5EF4-FFF2-40B4-BE49-F238E27FC236}">
                <a16:creationId xmlns:a16="http://schemas.microsoft.com/office/drawing/2014/main" id="{85F78AD9-D361-6E44-A2AA-050A29FBE69B}"/>
              </a:ext>
            </a:extLst>
          </p:cNvPr>
          <p:cNvSpPr txBox="1"/>
          <p:nvPr/>
        </p:nvSpPr>
        <p:spPr>
          <a:xfrm>
            <a:off x="1576374" y="3519880"/>
            <a:ext cx="9438834" cy="2308324"/>
          </a:xfrm>
          <a:prstGeom prst="rect">
            <a:avLst/>
          </a:prstGeom>
          <a:noFill/>
        </p:spPr>
        <p:txBody>
          <a:bodyPr wrap="square" rtlCol="0">
            <a:spAutoFit/>
          </a:bodyPr>
          <a:lstStyle/>
          <a:p>
            <a:r>
              <a:rPr lang="en-US" sz="3600" b="1" dirty="0">
                <a:solidFill>
                  <a:schemeClr val="accent3"/>
                </a:solidFill>
                <a:latin typeface="Consolas" panose="020B0609020204030204" pitchFamily="49" charset="0"/>
                <a:cs typeface="Consolas" panose="020B0609020204030204" pitchFamily="49" charset="0"/>
              </a:rPr>
              <a:t>1. Variable Selection</a:t>
            </a:r>
          </a:p>
          <a:p>
            <a:r>
              <a:rPr lang="en-US" sz="3600" b="1" dirty="0">
                <a:solidFill>
                  <a:schemeClr val="accent3"/>
                </a:solidFill>
                <a:latin typeface="Consolas" panose="020B0609020204030204" pitchFamily="49" charset="0"/>
                <a:cs typeface="Consolas" panose="020B0609020204030204" pitchFamily="49" charset="0"/>
              </a:rPr>
              <a:t>2. Assumption Checks</a:t>
            </a:r>
          </a:p>
          <a:p>
            <a:r>
              <a:rPr lang="en-US" sz="3600" b="1" dirty="0">
                <a:solidFill>
                  <a:schemeClr val="accent3"/>
                </a:solidFill>
                <a:latin typeface="Consolas" panose="020B0609020204030204" pitchFamily="49" charset="0"/>
                <a:cs typeface="Consolas" panose="020B0609020204030204" pitchFamily="49" charset="0"/>
              </a:rPr>
              <a:t>3. Multi-collinearity</a:t>
            </a:r>
          </a:p>
          <a:p>
            <a:r>
              <a:rPr lang="en-US" sz="3600" b="1" dirty="0">
                <a:solidFill>
                  <a:schemeClr val="accent3"/>
                </a:solidFill>
                <a:latin typeface="Consolas" panose="020B0609020204030204" pitchFamily="49" charset="0"/>
                <a:cs typeface="Consolas" panose="020B0609020204030204" pitchFamily="49" charset="0"/>
              </a:rPr>
              <a:t>4. Interactions</a:t>
            </a:r>
          </a:p>
        </p:txBody>
      </p:sp>
    </p:spTree>
    <p:extLst>
      <p:ext uri="{BB962C8B-B14F-4D97-AF65-F5344CB8AC3E}">
        <p14:creationId xmlns:p14="http://schemas.microsoft.com/office/powerpoint/2010/main" val="36760665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9049"/>
            <a:ext cx="10515600" cy="837240"/>
          </a:xfrm>
        </p:spPr>
        <p:txBody>
          <a:bodyPr>
            <a:noAutofit/>
          </a:bodyPr>
          <a:lstStyle/>
          <a:p>
            <a:r>
              <a:rPr lang="en-US" b="1" dirty="0">
                <a:latin typeface="Consolas" charset="0"/>
                <a:ea typeface="Consolas" charset="0"/>
                <a:cs typeface="Consolas" charset="0"/>
              </a:rPr>
              <a:t>Variable Selection</a:t>
            </a:r>
          </a:p>
        </p:txBody>
      </p:sp>
      <p:sp>
        <p:nvSpPr>
          <p:cNvPr id="5" name="Slide Number Placeholder 4"/>
          <p:cNvSpPr>
            <a:spLocks noGrp="1"/>
          </p:cNvSpPr>
          <p:nvPr>
            <p:ph type="sldNum" sz="quarter" idx="12"/>
          </p:nvPr>
        </p:nvSpPr>
        <p:spPr/>
        <p:txBody>
          <a:bodyPr/>
          <a:lstStyle/>
          <a:p>
            <a:fld id="{4655F2EB-082D-1A4D-B2FA-EA5F6FE60629}" type="slidenum">
              <a:rPr lang="en-US" smtClean="0"/>
              <a:t>48</a:t>
            </a:fld>
            <a:endParaRPr lang="en-US"/>
          </a:p>
        </p:txBody>
      </p:sp>
      <p:sp>
        <p:nvSpPr>
          <p:cNvPr id="3" name="TextBox 2">
            <a:extLst>
              <a:ext uri="{FF2B5EF4-FFF2-40B4-BE49-F238E27FC236}">
                <a16:creationId xmlns:a16="http://schemas.microsoft.com/office/drawing/2014/main" id="{7943EA56-ADA9-5948-99BD-9766F1EB58C0}"/>
              </a:ext>
            </a:extLst>
          </p:cNvPr>
          <p:cNvSpPr txBox="1"/>
          <p:nvPr/>
        </p:nvSpPr>
        <p:spPr>
          <a:xfrm>
            <a:off x="838200" y="1720312"/>
            <a:ext cx="4743606" cy="646331"/>
          </a:xfrm>
          <a:prstGeom prst="rect">
            <a:avLst/>
          </a:prstGeom>
          <a:noFill/>
        </p:spPr>
        <p:txBody>
          <a:bodyPr wrap="none" rtlCol="0">
            <a:spAutoFit/>
          </a:bodyPr>
          <a:lstStyle/>
          <a:p>
            <a:r>
              <a:rPr lang="en-US" sz="3600" dirty="0">
                <a:latin typeface="Consolas" panose="020B0609020204030204" pitchFamily="49" charset="0"/>
                <a:cs typeface="Consolas" panose="020B0609020204030204" pitchFamily="49" charset="0"/>
              </a:rPr>
              <a:t>Several Approaches</a:t>
            </a:r>
          </a:p>
        </p:txBody>
      </p:sp>
      <p:sp>
        <p:nvSpPr>
          <p:cNvPr id="38" name="TextBox 37">
            <a:extLst>
              <a:ext uri="{FF2B5EF4-FFF2-40B4-BE49-F238E27FC236}">
                <a16:creationId xmlns:a16="http://schemas.microsoft.com/office/drawing/2014/main" id="{85F78AD9-D361-6E44-A2AA-050A29FBE69B}"/>
              </a:ext>
            </a:extLst>
          </p:cNvPr>
          <p:cNvSpPr txBox="1"/>
          <p:nvPr/>
        </p:nvSpPr>
        <p:spPr>
          <a:xfrm>
            <a:off x="838200" y="2620978"/>
            <a:ext cx="10515600" cy="2308324"/>
          </a:xfrm>
          <a:prstGeom prst="rect">
            <a:avLst/>
          </a:prstGeom>
          <a:noFill/>
        </p:spPr>
        <p:txBody>
          <a:bodyPr wrap="square" rtlCol="0">
            <a:spAutoFit/>
          </a:bodyPr>
          <a:lstStyle/>
          <a:p>
            <a:r>
              <a:rPr lang="en-US" sz="3600" b="1" dirty="0">
                <a:solidFill>
                  <a:schemeClr val="tx2"/>
                </a:solidFill>
                <a:latin typeface="Consolas" panose="020B0609020204030204" pitchFamily="49" charset="0"/>
                <a:cs typeface="Consolas" panose="020B0609020204030204" pitchFamily="49" charset="0"/>
              </a:rPr>
              <a:t>1. Forward</a:t>
            </a:r>
          </a:p>
          <a:p>
            <a:r>
              <a:rPr lang="en-US" sz="3600" b="1" dirty="0">
                <a:solidFill>
                  <a:schemeClr val="tx2"/>
                </a:solidFill>
                <a:latin typeface="Consolas" panose="020B0609020204030204" pitchFamily="49" charset="0"/>
                <a:cs typeface="Consolas" panose="020B0609020204030204" pitchFamily="49" charset="0"/>
              </a:rPr>
              <a:t>2. Backward</a:t>
            </a:r>
          </a:p>
          <a:p>
            <a:r>
              <a:rPr lang="en-US" sz="3600" b="1" dirty="0">
                <a:solidFill>
                  <a:schemeClr val="tx2"/>
                </a:solidFill>
                <a:latin typeface="Consolas" panose="020B0609020204030204" pitchFamily="49" charset="0"/>
                <a:cs typeface="Consolas" panose="020B0609020204030204" pitchFamily="49" charset="0"/>
              </a:rPr>
              <a:t>3. Lasso</a:t>
            </a:r>
          </a:p>
          <a:p>
            <a:r>
              <a:rPr lang="en-US" sz="3600" b="1" dirty="0">
                <a:solidFill>
                  <a:schemeClr val="tx2"/>
                </a:solidFill>
                <a:latin typeface="Consolas" panose="020B0609020204030204" pitchFamily="49" charset="0"/>
                <a:cs typeface="Consolas" panose="020B0609020204030204" pitchFamily="49" charset="0"/>
              </a:rPr>
              <a:t>4. Covariates then predictor of interest</a:t>
            </a:r>
          </a:p>
        </p:txBody>
      </p:sp>
    </p:spTree>
    <p:extLst>
      <p:ext uri="{BB962C8B-B14F-4D97-AF65-F5344CB8AC3E}">
        <p14:creationId xmlns:p14="http://schemas.microsoft.com/office/powerpoint/2010/main" val="27184704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9049"/>
            <a:ext cx="10515600" cy="837240"/>
          </a:xfrm>
        </p:spPr>
        <p:txBody>
          <a:bodyPr>
            <a:noAutofit/>
          </a:bodyPr>
          <a:lstStyle/>
          <a:p>
            <a:r>
              <a:rPr lang="en-US" b="1" dirty="0">
                <a:latin typeface="Consolas" charset="0"/>
                <a:ea typeface="Consolas" charset="0"/>
                <a:cs typeface="Consolas" charset="0"/>
              </a:rPr>
              <a:t>Variable Selection</a:t>
            </a:r>
          </a:p>
        </p:txBody>
      </p:sp>
      <p:sp>
        <p:nvSpPr>
          <p:cNvPr id="5" name="Slide Number Placeholder 4"/>
          <p:cNvSpPr>
            <a:spLocks noGrp="1"/>
          </p:cNvSpPr>
          <p:nvPr>
            <p:ph type="sldNum" sz="quarter" idx="12"/>
          </p:nvPr>
        </p:nvSpPr>
        <p:spPr/>
        <p:txBody>
          <a:bodyPr/>
          <a:lstStyle/>
          <a:p>
            <a:fld id="{4655F2EB-082D-1A4D-B2FA-EA5F6FE60629}" type="slidenum">
              <a:rPr lang="en-US" smtClean="0"/>
              <a:t>49</a:t>
            </a:fld>
            <a:endParaRPr lang="en-US"/>
          </a:p>
        </p:txBody>
      </p:sp>
      <p:sp>
        <p:nvSpPr>
          <p:cNvPr id="3" name="TextBox 2">
            <a:extLst>
              <a:ext uri="{FF2B5EF4-FFF2-40B4-BE49-F238E27FC236}">
                <a16:creationId xmlns:a16="http://schemas.microsoft.com/office/drawing/2014/main" id="{7943EA56-ADA9-5948-99BD-9766F1EB58C0}"/>
              </a:ext>
            </a:extLst>
          </p:cNvPr>
          <p:cNvSpPr txBox="1"/>
          <p:nvPr/>
        </p:nvSpPr>
        <p:spPr>
          <a:xfrm>
            <a:off x="838200" y="1720312"/>
            <a:ext cx="4743606" cy="646331"/>
          </a:xfrm>
          <a:prstGeom prst="rect">
            <a:avLst/>
          </a:prstGeom>
          <a:noFill/>
        </p:spPr>
        <p:txBody>
          <a:bodyPr wrap="none" rtlCol="0">
            <a:spAutoFit/>
          </a:bodyPr>
          <a:lstStyle/>
          <a:p>
            <a:r>
              <a:rPr lang="en-US" sz="3600" dirty="0">
                <a:latin typeface="Consolas" panose="020B0609020204030204" pitchFamily="49" charset="0"/>
                <a:cs typeface="Consolas" panose="020B0609020204030204" pitchFamily="49" charset="0"/>
              </a:rPr>
              <a:t>Several Approaches</a:t>
            </a:r>
          </a:p>
        </p:txBody>
      </p:sp>
      <p:sp>
        <p:nvSpPr>
          <p:cNvPr id="4" name="Rectangle 3">
            <a:extLst>
              <a:ext uri="{FF2B5EF4-FFF2-40B4-BE49-F238E27FC236}">
                <a16:creationId xmlns:a16="http://schemas.microsoft.com/office/drawing/2014/main" id="{49BEF5EF-AB9A-1445-A115-CE4A9AD4E7BE}"/>
              </a:ext>
            </a:extLst>
          </p:cNvPr>
          <p:cNvSpPr/>
          <p:nvPr/>
        </p:nvSpPr>
        <p:spPr>
          <a:xfrm>
            <a:off x="635431" y="3750590"/>
            <a:ext cx="10718369" cy="11787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85F78AD9-D361-6E44-A2AA-050A29FBE69B}"/>
              </a:ext>
            </a:extLst>
          </p:cNvPr>
          <p:cNvSpPr txBox="1"/>
          <p:nvPr/>
        </p:nvSpPr>
        <p:spPr>
          <a:xfrm>
            <a:off x="838200" y="2620978"/>
            <a:ext cx="10515600" cy="2308324"/>
          </a:xfrm>
          <a:prstGeom prst="rect">
            <a:avLst/>
          </a:prstGeom>
          <a:noFill/>
        </p:spPr>
        <p:txBody>
          <a:bodyPr wrap="square" rtlCol="0">
            <a:spAutoFit/>
          </a:bodyPr>
          <a:lstStyle/>
          <a:p>
            <a:r>
              <a:rPr lang="en-US" sz="3600" b="1" dirty="0">
                <a:solidFill>
                  <a:schemeClr val="tx2"/>
                </a:solidFill>
                <a:latin typeface="Consolas" panose="020B0609020204030204" pitchFamily="49" charset="0"/>
                <a:cs typeface="Consolas" panose="020B0609020204030204" pitchFamily="49" charset="0"/>
              </a:rPr>
              <a:t>1. Forward</a:t>
            </a:r>
          </a:p>
          <a:p>
            <a:r>
              <a:rPr lang="en-US" sz="3600" b="1" dirty="0">
                <a:solidFill>
                  <a:schemeClr val="tx2"/>
                </a:solidFill>
                <a:latin typeface="Consolas" panose="020B0609020204030204" pitchFamily="49" charset="0"/>
                <a:cs typeface="Consolas" panose="020B0609020204030204" pitchFamily="49" charset="0"/>
              </a:rPr>
              <a:t>2. Backward</a:t>
            </a:r>
          </a:p>
          <a:p>
            <a:r>
              <a:rPr lang="en-US" sz="3600" b="1" dirty="0">
                <a:solidFill>
                  <a:schemeClr val="tx2"/>
                </a:solidFill>
                <a:latin typeface="Consolas" panose="020B0609020204030204" pitchFamily="49" charset="0"/>
                <a:cs typeface="Consolas" panose="020B0609020204030204" pitchFamily="49" charset="0"/>
              </a:rPr>
              <a:t>3. Lasso</a:t>
            </a:r>
          </a:p>
          <a:p>
            <a:r>
              <a:rPr lang="en-US" sz="3600" b="1" dirty="0">
                <a:solidFill>
                  <a:schemeClr val="tx2"/>
                </a:solidFill>
                <a:latin typeface="Consolas" panose="020B0609020204030204" pitchFamily="49" charset="0"/>
                <a:cs typeface="Consolas" panose="020B0609020204030204" pitchFamily="49" charset="0"/>
              </a:rPr>
              <a:t>4. Covariates then predictor of interest</a:t>
            </a:r>
          </a:p>
        </p:txBody>
      </p:sp>
      <p:sp>
        <p:nvSpPr>
          <p:cNvPr id="6" name="TextBox 5">
            <a:extLst>
              <a:ext uri="{FF2B5EF4-FFF2-40B4-BE49-F238E27FC236}">
                <a16:creationId xmlns:a16="http://schemas.microsoft.com/office/drawing/2014/main" id="{4BB3E818-945F-DE43-8D6C-3008B0142B28}"/>
              </a:ext>
            </a:extLst>
          </p:cNvPr>
          <p:cNvSpPr txBox="1"/>
          <p:nvPr/>
        </p:nvSpPr>
        <p:spPr>
          <a:xfrm>
            <a:off x="2991173" y="5412583"/>
            <a:ext cx="6009979" cy="646331"/>
          </a:xfrm>
          <a:prstGeom prst="rect">
            <a:avLst/>
          </a:prstGeom>
          <a:noFill/>
        </p:spPr>
        <p:txBody>
          <a:bodyPr wrap="none" rtlCol="0">
            <a:spAutoFit/>
          </a:bodyPr>
          <a:lstStyle/>
          <a:p>
            <a:r>
              <a:rPr lang="en-US" sz="3600" b="1" dirty="0">
                <a:solidFill>
                  <a:schemeClr val="accent6"/>
                </a:solidFill>
                <a:latin typeface="Consolas" panose="020B0609020204030204" pitchFamily="49" charset="0"/>
                <a:cs typeface="Consolas" panose="020B0609020204030204" pitchFamily="49" charset="0"/>
              </a:rPr>
              <a:t>I’d recommend these two</a:t>
            </a:r>
          </a:p>
        </p:txBody>
      </p:sp>
    </p:spTree>
    <p:extLst>
      <p:ext uri="{BB962C8B-B14F-4D97-AF65-F5344CB8AC3E}">
        <p14:creationId xmlns:p14="http://schemas.microsoft.com/office/powerpoint/2010/main" val="3184389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655F2EB-082D-1A4D-B2FA-EA5F6FE60629}" type="slidenum">
              <a:rPr lang="en-US" smtClean="0"/>
              <a:t>5</a:t>
            </a:fld>
            <a:endParaRPr lang="en-US"/>
          </a:p>
        </p:txBody>
      </p:sp>
      <p:sp>
        <p:nvSpPr>
          <p:cNvPr id="7" name="Rectangle 1">
            <a:extLst>
              <a:ext uri="{FF2B5EF4-FFF2-40B4-BE49-F238E27FC236}">
                <a16:creationId xmlns:a16="http://schemas.microsoft.com/office/drawing/2014/main" id="{989E403B-5C3A-9F48-A17F-F56745B2FA6E}"/>
              </a:ext>
            </a:extLst>
          </p:cNvPr>
          <p:cNvSpPr>
            <a:spLocks noChangeArrowheads="1"/>
          </p:cNvSpPr>
          <p:nvPr/>
        </p:nvSpPr>
        <p:spPr bwMode="auto">
          <a:xfrm>
            <a:off x="3075781" y="23844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p>
        </p:txBody>
      </p:sp>
      <p:sp>
        <p:nvSpPr>
          <p:cNvPr id="8" name="Rectangle 7">
            <a:extLst>
              <a:ext uri="{FF2B5EF4-FFF2-40B4-BE49-F238E27FC236}">
                <a16:creationId xmlns:a16="http://schemas.microsoft.com/office/drawing/2014/main" id="{B91BB246-CA21-E342-9BC2-5123889D10A6}"/>
              </a:ext>
            </a:extLst>
          </p:cNvPr>
          <p:cNvSpPr/>
          <p:nvPr/>
        </p:nvSpPr>
        <p:spPr>
          <a:xfrm>
            <a:off x="431800" y="457200"/>
            <a:ext cx="5537200" cy="575310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5BD93217-5A95-2244-A031-606568BD066E}"/>
              </a:ext>
            </a:extLst>
          </p:cNvPr>
          <p:cNvSpPr/>
          <p:nvPr/>
        </p:nvSpPr>
        <p:spPr>
          <a:xfrm>
            <a:off x="6096000" y="457200"/>
            <a:ext cx="5537200" cy="5753100"/>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84BF4DB9-0C72-7647-8650-6E7EA07C44D3}"/>
              </a:ext>
            </a:extLst>
          </p:cNvPr>
          <p:cNvGrpSpPr/>
          <p:nvPr/>
        </p:nvGrpSpPr>
        <p:grpSpPr>
          <a:xfrm>
            <a:off x="596900" y="736600"/>
            <a:ext cx="5200650" cy="5181600"/>
            <a:chOff x="596900" y="736600"/>
            <a:chExt cx="5200650" cy="5181600"/>
          </a:xfrm>
        </p:grpSpPr>
        <p:sp>
          <p:nvSpPr>
            <p:cNvPr id="10" name="TextBox 9">
              <a:extLst>
                <a:ext uri="{FF2B5EF4-FFF2-40B4-BE49-F238E27FC236}">
                  <a16:creationId xmlns:a16="http://schemas.microsoft.com/office/drawing/2014/main" id="{3E155B71-50AD-D04D-ACDF-9B8E29103FF0}"/>
                </a:ext>
              </a:extLst>
            </p:cNvPr>
            <p:cNvSpPr txBox="1"/>
            <p:nvPr/>
          </p:nvSpPr>
          <p:spPr>
            <a:xfrm>
              <a:off x="596900" y="736600"/>
              <a:ext cx="5194300" cy="523220"/>
            </a:xfrm>
            <a:prstGeom prst="rect">
              <a:avLst/>
            </a:prstGeom>
            <a:noFill/>
          </p:spPr>
          <p:txBody>
            <a:bodyPr wrap="square" rtlCol="0">
              <a:spAutoFit/>
            </a:bodyPr>
            <a:lstStyle/>
            <a:p>
              <a:pPr algn="ctr"/>
              <a:r>
                <a:rPr lang="en-US" sz="2800" b="1" dirty="0">
                  <a:solidFill>
                    <a:schemeClr val="accent2">
                      <a:lumMod val="75000"/>
                    </a:schemeClr>
                  </a:solidFill>
                  <a:latin typeface="Consolas" panose="020B0609020204030204" pitchFamily="49" charset="0"/>
                  <a:cs typeface="Consolas" panose="020B0609020204030204" pitchFamily="49" charset="0"/>
                </a:rPr>
                <a:t>Comparing Means</a:t>
              </a:r>
            </a:p>
          </p:txBody>
        </p:sp>
        <p:sp>
          <p:nvSpPr>
            <p:cNvPr id="12" name="Rectangle 11">
              <a:extLst>
                <a:ext uri="{FF2B5EF4-FFF2-40B4-BE49-F238E27FC236}">
                  <a16:creationId xmlns:a16="http://schemas.microsoft.com/office/drawing/2014/main" id="{F5D5C180-B148-0646-AD51-15D1F0BAB7D3}"/>
                </a:ext>
              </a:extLst>
            </p:cNvPr>
            <p:cNvSpPr/>
            <p:nvPr/>
          </p:nvSpPr>
          <p:spPr>
            <a:xfrm>
              <a:off x="1473200" y="3832225"/>
              <a:ext cx="622300" cy="1069975"/>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96C6FD7-D635-9E42-A745-E3C6DD821687}"/>
                </a:ext>
              </a:extLst>
            </p:cNvPr>
            <p:cNvSpPr/>
            <p:nvPr/>
          </p:nvSpPr>
          <p:spPr>
            <a:xfrm>
              <a:off x="2825750" y="4768850"/>
              <a:ext cx="622300" cy="668337"/>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0191DD61-C9D5-404E-AC16-5F54E02BD913}"/>
                </a:ext>
              </a:extLst>
            </p:cNvPr>
            <p:cNvCxnSpPr/>
            <p:nvPr/>
          </p:nvCxnSpPr>
          <p:spPr>
            <a:xfrm>
              <a:off x="990600" y="3400891"/>
              <a:ext cx="0" cy="251730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9FB9C68-D4A2-7542-9C16-FAB2B4242204}"/>
                </a:ext>
              </a:extLst>
            </p:cNvPr>
            <p:cNvCxnSpPr>
              <a:cxnSpLocks/>
            </p:cNvCxnSpPr>
            <p:nvPr/>
          </p:nvCxnSpPr>
          <p:spPr>
            <a:xfrm flipH="1">
              <a:off x="832200" y="5767000"/>
              <a:ext cx="294004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EF0B43-6D33-FD49-985F-B0FFEBF521CC}"/>
                </a:ext>
              </a:extLst>
            </p:cNvPr>
            <p:cNvCxnSpPr>
              <a:endCxn id="12" idx="0"/>
            </p:cNvCxnSpPr>
            <p:nvPr/>
          </p:nvCxnSpPr>
          <p:spPr>
            <a:xfrm>
              <a:off x="1784350" y="3543300"/>
              <a:ext cx="0" cy="2889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AA79C78-6D2C-8744-80D2-CB093FF12A18}"/>
                </a:ext>
              </a:extLst>
            </p:cNvPr>
            <p:cNvCxnSpPr/>
            <p:nvPr/>
          </p:nvCxnSpPr>
          <p:spPr>
            <a:xfrm>
              <a:off x="1765300" y="4902200"/>
              <a:ext cx="0" cy="2889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99E81E4-ABA3-0347-9B6A-1245A31D68F1}"/>
                </a:ext>
              </a:extLst>
            </p:cNvPr>
            <p:cNvCxnSpPr>
              <a:cxnSpLocks/>
            </p:cNvCxnSpPr>
            <p:nvPr/>
          </p:nvCxnSpPr>
          <p:spPr>
            <a:xfrm>
              <a:off x="3136900" y="4659545"/>
              <a:ext cx="0" cy="1111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3A70984-F684-2C48-8A17-F6161CF6BD5A}"/>
                </a:ext>
              </a:extLst>
            </p:cNvPr>
            <p:cNvCxnSpPr>
              <a:cxnSpLocks/>
            </p:cNvCxnSpPr>
            <p:nvPr/>
          </p:nvCxnSpPr>
          <p:spPr>
            <a:xfrm>
              <a:off x="3136900" y="5437187"/>
              <a:ext cx="0" cy="1111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C4B89DD-ECE0-7C46-A158-35F83049ADFF}"/>
                </a:ext>
              </a:extLst>
            </p:cNvPr>
            <p:cNvSpPr txBox="1"/>
            <p:nvPr/>
          </p:nvSpPr>
          <p:spPr>
            <a:xfrm>
              <a:off x="892800" y="1621740"/>
              <a:ext cx="4904750" cy="1477328"/>
            </a:xfrm>
            <a:prstGeom prst="rect">
              <a:avLst/>
            </a:prstGeom>
            <a:noFill/>
          </p:spPr>
          <p:txBody>
            <a:bodyPr wrap="square" rtlCol="0">
              <a:spAutoFit/>
            </a:bodyPr>
            <a:lstStyle/>
            <a:p>
              <a:r>
                <a:rPr lang="en-US" dirty="0">
                  <a:solidFill>
                    <a:schemeClr val="accent2">
                      <a:lumMod val="75000"/>
                    </a:schemeClr>
                  </a:solidFill>
                  <a:latin typeface="Consolas" panose="020B0609020204030204" pitchFamily="49" charset="0"/>
                  <a:cs typeface="Consolas" panose="020B0609020204030204" pitchFamily="49" charset="0"/>
                </a:rPr>
                <a:t>Is one group different than the other(s)?</a:t>
              </a:r>
            </a:p>
            <a:p>
              <a:pPr marL="285750" indent="-285750">
                <a:buFontTx/>
                <a:buChar char="-"/>
              </a:pPr>
              <a:r>
                <a:rPr lang="en-US" dirty="0">
                  <a:solidFill>
                    <a:schemeClr val="accent2">
                      <a:lumMod val="75000"/>
                    </a:schemeClr>
                  </a:solidFill>
                  <a:latin typeface="Consolas" panose="020B0609020204030204" pitchFamily="49" charset="0"/>
                  <a:cs typeface="Consolas" panose="020B0609020204030204" pitchFamily="49" charset="0"/>
                </a:rPr>
                <a:t>Z-tests</a:t>
              </a:r>
            </a:p>
            <a:p>
              <a:pPr marL="285750" indent="-285750">
                <a:buFontTx/>
                <a:buChar char="-"/>
              </a:pPr>
              <a:r>
                <a:rPr lang="en-US" dirty="0">
                  <a:solidFill>
                    <a:schemeClr val="accent2">
                      <a:lumMod val="75000"/>
                    </a:schemeClr>
                  </a:solidFill>
                  <a:latin typeface="Consolas" panose="020B0609020204030204" pitchFamily="49" charset="0"/>
                  <a:cs typeface="Consolas" panose="020B0609020204030204" pitchFamily="49" charset="0"/>
                </a:rPr>
                <a:t>T-tests</a:t>
              </a:r>
            </a:p>
            <a:p>
              <a:pPr marL="285750" indent="-285750">
                <a:buFontTx/>
                <a:buChar char="-"/>
              </a:pPr>
              <a:r>
                <a:rPr lang="en-US" dirty="0">
                  <a:solidFill>
                    <a:schemeClr val="accent2">
                      <a:lumMod val="75000"/>
                    </a:schemeClr>
                  </a:solidFill>
                  <a:latin typeface="Consolas" panose="020B0609020204030204" pitchFamily="49" charset="0"/>
                  <a:cs typeface="Consolas" panose="020B0609020204030204" pitchFamily="49" charset="0"/>
                </a:rPr>
                <a:t>ANOVA</a:t>
              </a:r>
            </a:p>
          </p:txBody>
        </p:sp>
        <p:sp>
          <p:nvSpPr>
            <p:cNvPr id="26" name="TextBox 25">
              <a:extLst>
                <a:ext uri="{FF2B5EF4-FFF2-40B4-BE49-F238E27FC236}">
                  <a16:creationId xmlns:a16="http://schemas.microsoft.com/office/drawing/2014/main" id="{2CD2D4A6-50A6-A04A-B4D6-61C78A57FE0A}"/>
                </a:ext>
              </a:extLst>
            </p:cNvPr>
            <p:cNvSpPr txBox="1"/>
            <p:nvPr/>
          </p:nvSpPr>
          <p:spPr>
            <a:xfrm>
              <a:off x="3636001" y="2666137"/>
              <a:ext cx="2103950" cy="1754326"/>
            </a:xfrm>
            <a:prstGeom prst="rect">
              <a:avLst/>
            </a:prstGeom>
            <a:noFill/>
          </p:spPr>
          <p:txBody>
            <a:bodyPr wrap="square" rtlCol="0">
              <a:spAutoFit/>
            </a:bodyPr>
            <a:lstStyle/>
            <a:p>
              <a:pPr algn="r"/>
              <a:r>
                <a:rPr lang="en-US" dirty="0">
                  <a:solidFill>
                    <a:schemeClr val="accent2">
                      <a:lumMod val="75000"/>
                    </a:schemeClr>
                  </a:solidFill>
                  <a:latin typeface="Consolas" panose="020B0609020204030204" pitchFamily="49" charset="0"/>
                  <a:cs typeface="Consolas" panose="020B0609020204030204" pitchFamily="49" charset="0"/>
                </a:rPr>
                <a:t>We compare the means and use the variability to decide if the difference is significant</a:t>
              </a:r>
            </a:p>
          </p:txBody>
        </p:sp>
      </p:grpSp>
      <p:grpSp>
        <p:nvGrpSpPr>
          <p:cNvPr id="57" name="Group 56">
            <a:extLst>
              <a:ext uri="{FF2B5EF4-FFF2-40B4-BE49-F238E27FC236}">
                <a16:creationId xmlns:a16="http://schemas.microsoft.com/office/drawing/2014/main" id="{E29D158A-A672-DF4C-88DA-C8EFBE078C5F}"/>
              </a:ext>
            </a:extLst>
          </p:cNvPr>
          <p:cNvGrpSpPr/>
          <p:nvPr/>
        </p:nvGrpSpPr>
        <p:grpSpPr>
          <a:xfrm>
            <a:off x="6267450" y="736600"/>
            <a:ext cx="5194300" cy="5181599"/>
            <a:chOff x="6267450" y="736600"/>
            <a:chExt cx="5194300" cy="5181599"/>
          </a:xfrm>
        </p:grpSpPr>
        <p:sp>
          <p:nvSpPr>
            <p:cNvPr id="11" name="TextBox 10">
              <a:extLst>
                <a:ext uri="{FF2B5EF4-FFF2-40B4-BE49-F238E27FC236}">
                  <a16:creationId xmlns:a16="http://schemas.microsoft.com/office/drawing/2014/main" id="{D60CF4D9-2F30-CD48-BA5B-60F615BBF9DF}"/>
                </a:ext>
              </a:extLst>
            </p:cNvPr>
            <p:cNvSpPr txBox="1"/>
            <p:nvPr/>
          </p:nvSpPr>
          <p:spPr>
            <a:xfrm>
              <a:off x="6267450" y="736600"/>
              <a:ext cx="5194300" cy="523220"/>
            </a:xfrm>
            <a:prstGeom prst="rect">
              <a:avLst/>
            </a:prstGeom>
            <a:noFill/>
          </p:spPr>
          <p:txBody>
            <a:bodyPr wrap="square" rtlCol="0">
              <a:spAutoFit/>
            </a:bodyPr>
            <a:lstStyle/>
            <a:p>
              <a:pPr algn="ctr"/>
              <a:r>
                <a:rPr lang="en-US" sz="2800" b="1" dirty="0">
                  <a:solidFill>
                    <a:schemeClr val="accent1">
                      <a:lumMod val="75000"/>
                    </a:schemeClr>
                  </a:solidFill>
                  <a:latin typeface="Consolas" panose="020B0609020204030204" pitchFamily="49" charset="0"/>
                  <a:cs typeface="Consolas" panose="020B0609020204030204" pitchFamily="49" charset="0"/>
                </a:rPr>
                <a:t>Assessing Relationships</a:t>
              </a:r>
            </a:p>
          </p:txBody>
        </p:sp>
        <p:cxnSp>
          <p:nvCxnSpPr>
            <p:cNvPr id="27" name="Straight Connector 26">
              <a:extLst>
                <a:ext uri="{FF2B5EF4-FFF2-40B4-BE49-F238E27FC236}">
                  <a16:creationId xmlns:a16="http://schemas.microsoft.com/office/drawing/2014/main" id="{AA9E9AC1-46F9-1840-A1CD-8350222272B6}"/>
                </a:ext>
              </a:extLst>
            </p:cNvPr>
            <p:cNvCxnSpPr/>
            <p:nvPr/>
          </p:nvCxnSpPr>
          <p:spPr>
            <a:xfrm>
              <a:off x="6643800" y="3400890"/>
              <a:ext cx="0" cy="251730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F3E9F93-D384-954D-AF12-4789390D82F3}"/>
                </a:ext>
              </a:extLst>
            </p:cNvPr>
            <p:cNvCxnSpPr>
              <a:cxnSpLocks/>
            </p:cNvCxnSpPr>
            <p:nvPr/>
          </p:nvCxnSpPr>
          <p:spPr>
            <a:xfrm flipH="1">
              <a:off x="6485400" y="5766999"/>
              <a:ext cx="2940049"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F2AEAA4-4B1A-5748-AED7-504832818ED2}"/>
                </a:ext>
              </a:extLst>
            </p:cNvPr>
            <p:cNvSpPr/>
            <p:nvPr/>
          </p:nvSpPr>
          <p:spPr>
            <a:xfrm>
              <a:off x="6978538" y="5213214"/>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A361895-56C4-334E-A1CE-2A6840EA031F}"/>
                </a:ext>
              </a:extLst>
            </p:cNvPr>
            <p:cNvSpPr/>
            <p:nvPr/>
          </p:nvSpPr>
          <p:spPr>
            <a:xfrm>
              <a:off x="7187868" y="5340149"/>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8F6FB2A-BFFD-4242-9386-700A08284DA1}"/>
                </a:ext>
              </a:extLst>
            </p:cNvPr>
            <p:cNvSpPr/>
            <p:nvPr/>
          </p:nvSpPr>
          <p:spPr>
            <a:xfrm>
              <a:off x="6963597" y="4774741"/>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1D11969-927C-2048-A9D9-1EE357B1F83F}"/>
                </a:ext>
              </a:extLst>
            </p:cNvPr>
            <p:cNvSpPr/>
            <p:nvPr/>
          </p:nvSpPr>
          <p:spPr>
            <a:xfrm>
              <a:off x="7197669" y="4977343"/>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052AAD65-559D-FD45-83EE-853F3D9297DA}"/>
                </a:ext>
              </a:extLst>
            </p:cNvPr>
            <p:cNvSpPr/>
            <p:nvPr/>
          </p:nvSpPr>
          <p:spPr>
            <a:xfrm>
              <a:off x="7387865" y="5148099"/>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30804DB-181E-E749-B4EA-AB23E9E2DD41}"/>
                </a:ext>
              </a:extLst>
            </p:cNvPr>
            <p:cNvSpPr/>
            <p:nvPr/>
          </p:nvSpPr>
          <p:spPr>
            <a:xfrm>
              <a:off x="7754485" y="5131490"/>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0D849358-0B1F-E249-9E1A-9669B3ABB4B8}"/>
                </a:ext>
              </a:extLst>
            </p:cNvPr>
            <p:cNvSpPr/>
            <p:nvPr/>
          </p:nvSpPr>
          <p:spPr>
            <a:xfrm>
              <a:off x="7573341" y="4768682"/>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D5703A6-EEEF-3540-8E69-9962604E6B2A}"/>
                </a:ext>
              </a:extLst>
            </p:cNvPr>
            <p:cNvSpPr/>
            <p:nvPr/>
          </p:nvSpPr>
          <p:spPr>
            <a:xfrm>
              <a:off x="7421460" y="4588834"/>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E467DE1-D756-EB44-B5BA-B26034E64F44}"/>
                </a:ext>
              </a:extLst>
            </p:cNvPr>
            <p:cNvSpPr/>
            <p:nvPr/>
          </p:nvSpPr>
          <p:spPr>
            <a:xfrm>
              <a:off x="7754484" y="4433567"/>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AFDB6DF-1E8F-1D43-BE30-1317792C7C45}"/>
                </a:ext>
              </a:extLst>
            </p:cNvPr>
            <p:cNvSpPr/>
            <p:nvPr/>
          </p:nvSpPr>
          <p:spPr>
            <a:xfrm>
              <a:off x="8011259" y="4648469"/>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0685B99-C978-FF4D-A940-AB5472BA98C3}"/>
                </a:ext>
              </a:extLst>
            </p:cNvPr>
            <p:cNvSpPr/>
            <p:nvPr/>
          </p:nvSpPr>
          <p:spPr>
            <a:xfrm>
              <a:off x="7861190" y="4947525"/>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68ACB9F-23DA-4749-98B1-80ED23CECD42}"/>
                </a:ext>
              </a:extLst>
            </p:cNvPr>
            <p:cNvSpPr/>
            <p:nvPr/>
          </p:nvSpPr>
          <p:spPr>
            <a:xfrm>
              <a:off x="8260080" y="4409384"/>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1C52AAA-91B5-764A-A3B3-7254DEF17A99}"/>
                </a:ext>
              </a:extLst>
            </p:cNvPr>
            <p:cNvSpPr/>
            <p:nvPr/>
          </p:nvSpPr>
          <p:spPr>
            <a:xfrm>
              <a:off x="8260080" y="4185194"/>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15D1223E-0992-0949-BD09-8C7B8E352438}"/>
                </a:ext>
              </a:extLst>
            </p:cNvPr>
            <p:cNvSpPr/>
            <p:nvPr/>
          </p:nvSpPr>
          <p:spPr>
            <a:xfrm>
              <a:off x="8394588" y="4715107"/>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4DEC45BB-8D46-6447-B74B-404D8DF7273A}"/>
                </a:ext>
              </a:extLst>
            </p:cNvPr>
            <p:cNvSpPr/>
            <p:nvPr/>
          </p:nvSpPr>
          <p:spPr>
            <a:xfrm>
              <a:off x="8002819" y="4007024"/>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CFEE38A-6A56-894E-88E0-0AB1432F842D}"/>
                </a:ext>
              </a:extLst>
            </p:cNvPr>
            <p:cNvSpPr/>
            <p:nvPr/>
          </p:nvSpPr>
          <p:spPr>
            <a:xfrm>
              <a:off x="8648590" y="4274494"/>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010F57F-9EBF-E945-818B-30DE632DD616}"/>
                </a:ext>
              </a:extLst>
            </p:cNvPr>
            <p:cNvSpPr/>
            <p:nvPr/>
          </p:nvSpPr>
          <p:spPr>
            <a:xfrm>
              <a:off x="8362782" y="3909488"/>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4B08A4EC-1A69-094C-BA36-5F56A29144AF}"/>
                </a:ext>
              </a:extLst>
            </p:cNvPr>
            <p:cNvSpPr/>
            <p:nvPr/>
          </p:nvSpPr>
          <p:spPr>
            <a:xfrm>
              <a:off x="8648590" y="3879666"/>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5FBEC5A-4A00-724F-B60D-D95C982D9EBE}"/>
                </a:ext>
              </a:extLst>
            </p:cNvPr>
            <p:cNvSpPr/>
            <p:nvPr/>
          </p:nvSpPr>
          <p:spPr>
            <a:xfrm>
              <a:off x="8944152" y="3980125"/>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FD05338-F491-5C48-8B0F-8DA3F7D4820E}"/>
                </a:ext>
              </a:extLst>
            </p:cNvPr>
            <p:cNvSpPr/>
            <p:nvPr/>
          </p:nvSpPr>
          <p:spPr>
            <a:xfrm>
              <a:off x="8228274" y="5058373"/>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2EE4779-29A5-0D43-9FB2-7B13E1220A1F}"/>
                </a:ext>
              </a:extLst>
            </p:cNvPr>
            <p:cNvSpPr/>
            <p:nvPr/>
          </p:nvSpPr>
          <p:spPr>
            <a:xfrm>
              <a:off x="7485399" y="4155376"/>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76575968-424C-3E40-A837-65FF11CD6075}"/>
                </a:ext>
              </a:extLst>
            </p:cNvPr>
            <p:cNvSpPr/>
            <p:nvPr/>
          </p:nvSpPr>
          <p:spPr>
            <a:xfrm>
              <a:off x="8458199" y="3644810"/>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CB6D6DB1-0C4B-BC40-9048-D60793009306}"/>
                </a:ext>
              </a:extLst>
            </p:cNvPr>
            <p:cNvCxnSpPr>
              <a:cxnSpLocks/>
            </p:cNvCxnSpPr>
            <p:nvPr/>
          </p:nvCxnSpPr>
          <p:spPr>
            <a:xfrm flipH="1">
              <a:off x="6796896" y="3772894"/>
              <a:ext cx="2210867" cy="1550805"/>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F14F24A-0589-214D-A43A-9ABE187E3E2D}"/>
                </a:ext>
              </a:extLst>
            </p:cNvPr>
            <p:cNvSpPr txBox="1"/>
            <p:nvPr/>
          </p:nvSpPr>
          <p:spPr>
            <a:xfrm>
              <a:off x="6480834" y="1457928"/>
              <a:ext cx="4904750" cy="1200329"/>
            </a:xfrm>
            <a:prstGeom prst="rect">
              <a:avLst/>
            </a:prstGeom>
            <a:noFill/>
          </p:spPr>
          <p:txBody>
            <a:bodyPr wrap="square" rtlCol="0">
              <a:spAutoFit/>
            </a:bodyPr>
            <a:lstStyle/>
            <a:p>
              <a:r>
                <a:rPr lang="en-US" dirty="0">
                  <a:solidFill>
                    <a:schemeClr val="accent1">
                      <a:lumMod val="75000"/>
                    </a:schemeClr>
                  </a:solidFill>
                  <a:latin typeface="Consolas" panose="020B0609020204030204" pitchFamily="49" charset="0"/>
                  <a:cs typeface="Consolas" panose="020B0609020204030204" pitchFamily="49" charset="0"/>
                </a:rPr>
                <a:t>Is there a relationship between the two variables?</a:t>
              </a:r>
            </a:p>
            <a:p>
              <a:pPr marL="285750" indent="-285750">
                <a:buFontTx/>
                <a:buChar char="-"/>
              </a:pPr>
              <a:r>
                <a:rPr lang="en-US" dirty="0">
                  <a:solidFill>
                    <a:schemeClr val="accent1">
                      <a:lumMod val="75000"/>
                    </a:schemeClr>
                  </a:solidFill>
                  <a:latin typeface="Consolas" panose="020B0609020204030204" pitchFamily="49" charset="0"/>
                  <a:cs typeface="Consolas" panose="020B0609020204030204" pitchFamily="49" charset="0"/>
                </a:rPr>
                <a:t>Correlation</a:t>
              </a:r>
            </a:p>
            <a:p>
              <a:pPr marL="285750" indent="-285750">
                <a:buFontTx/>
                <a:buChar char="-"/>
              </a:pPr>
              <a:r>
                <a:rPr lang="en-US" dirty="0">
                  <a:solidFill>
                    <a:schemeClr val="accent1">
                      <a:lumMod val="75000"/>
                    </a:schemeClr>
                  </a:solidFill>
                  <a:latin typeface="Consolas" panose="020B0609020204030204" pitchFamily="49" charset="0"/>
                  <a:cs typeface="Consolas" panose="020B0609020204030204" pitchFamily="49" charset="0"/>
                </a:rPr>
                <a:t>Regression</a:t>
              </a:r>
            </a:p>
          </p:txBody>
        </p:sp>
        <p:sp>
          <p:nvSpPr>
            <p:cNvPr id="55" name="TextBox 54">
              <a:extLst>
                <a:ext uri="{FF2B5EF4-FFF2-40B4-BE49-F238E27FC236}">
                  <a16:creationId xmlns:a16="http://schemas.microsoft.com/office/drawing/2014/main" id="{9FD6BAA8-A2F9-A94C-9850-04789B2647A2}"/>
                </a:ext>
              </a:extLst>
            </p:cNvPr>
            <p:cNvSpPr txBox="1"/>
            <p:nvPr/>
          </p:nvSpPr>
          <p:spPr>
            <a:xfrm>
              <a:off x="9060669" y="2528136"/>
              <a:ext cx="2293131" cy="1200329"/>
            </a:xfrm>
            <a:prstGeom prst="rect">
              <a:avLst/>
            </a:prstGeom>
            <a:noFill/>
          </p:spPr>
          <p:txBody>
            <a:bodyPr wrap="square" rtlCol="0">
              <a:spAutoFit/>
            </a:bodyPr>
            <a:lstStyle/>
            <a:p>
              <a:pPr algn="r"/>
              <a:r>
                <a:rPr lang="en-US" dirty="0">
                  <a:solidFill>
                    <a:schemeClr val="accent1">
                      <a:lumMod val="75000"/>
                    </a:schemeClr>
                  </a:solidFill>
                  <a:latin typeface="Consolas" panose="020B0609020204030204" pitchFamily="49" charset="0"/>
                  <a:cs typeface="Consolas" panose="020B0609020204030204" pitchFamily="49" charset="0"/>
                </a:rPr>
                <a:t>We look at how much the variables “move together”</a:t>
              </a:r>
            </a:p>
          </p:txBody>
        </p:sp>
      </p:grpSp>
    </p:spTree>
    <p:extLst>
      <p:ext uri="{BB962C8B-B14F-4D97-AF65-F5344CB8AC3E}">
        <p14:creationId xmlns:p14="http://schemas.microsoft.com/office/powerpoint/2010/main" val="482407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9049"/>
            <a:ext cx="10515600" cy="837240"/>
          </a:xfrm>
        </p:spPr>
        <p:txBody>
          <a:bodyPr>
            <a:noAutofit/>
          </a:bodyPr>
          <a:lstStyle/>
          <a:p>
            <a:r>
              <a:rPr lang="en-US" b="1" dirty="0">
                <a:latin typeface="Consolas" charset="0"/>
                <a:ea typeface="Consolas" charset="0"/>
                <a:cs typeface="Consolas" charset="0"/>
              </a:rPr>
              <a:t>Assumption Checks</a:t>
            </a:r>
          </a:p>
        </p:txBody>
      </p:sp>
      <p:sp>
        <p:nvSpPr>
          <p:cNvPr id="5" name="Slide Number Placeholder 4"/>
          <p:cNvSpPr>
            <a:spLocks noGrp="1"/>
          </p:cNvSpPr>
          <p:nvPr>
            <p:ph type="sldNum" sz="quarter" idx="12"/>
          </p:nvPr>
        </p:nvSpPr>
        <p:spPr/>
        <p:txBody>
          <a:bodyPr/>
          <a:lstStyle/>
          <a:p>
            <a:fld id="{4655F2EB-082D-1A4D-B2FA-EA5F6FE60629}" type="slidenum">
              <a:rPr lang="en-US" smtClean="0"/>
              <a:t>50</a:t>
            </a:fld>
            <a:endParaRPr lang="en-US"/>
          </a:p>
        </p:txBody>
      </p:sp>
      <p:sp>
        <p:nvSpPr>
          <p:cNvPr id="3" name="TextBox 2">
            <a:extLst>
              <a:ext uri="{FF2B5EF4-FFF2-40B4-BE49-F238E27FC236}">
                <a16:creationId xmlns:a16="http://schemas.microsoft.com/office/drawing/2014/main" id="{7943EA56-ADA9-5948-99BD-9766F1EB58C0}"/>
              </a:ext>
            </a:extLst>
          </p:cNvPr>
          <p:cNvSpPr txBox="1"/>
          <p:nvPr/>
        </p:nvSpPr>
        <p:spPr>
          <a:xfrm>
            <a:off x="838201" y="1720312"/>
            <a:ext cx="10351576" cy="1754326"/>
          </a:xfrm>
          <a:prstGeom prst="rect">
            <a:avLst/>
          </a:prstGeom>
          <a:noFill/>
        </p:spPr>
        <p:txBody>
          <a:bodyPr wrap="square" rtlCol="0">
            <a:spAutoFit/>
          </a:bodyPr>
          <a:lstStyle/>
          <a:p>
            <a:r>
              <a:rPr lang="en-US" sz="3600" b="1" dirty="0">
                <a:latin typeface="Consolas" panose="020B0609020204030204" pitchFamily="49" charset="0"/>
                <a:cs typeface="Consolas" panose="020B0609020204030204" pitchFamily="49" charset="0"/>
              </a:rPr>
              <a:t>Linearity and </a:t>
            </a:r>
            <a:r>
              <a:rPr lang="en-US" sz="3600" b="1" dirty="0" err="1">
                <a:latin typeface="Consolas" panose="020B0609020204030204" pitchFamily="49" charset="0"/>
                <a:cs typeface="Consolas" panose="020B0609020204030204" pitchFamily="49" charset="0"/>
              </a:rPr>
              <a:t>Homoskedasticity</a:t>
            </a:r>
            <a:r>
              <a:rPr lang="en-US" sz="3600" b="1" dirty="0">
                <a:latin typeface="Consolas" panose="020B0609020204030204" pitchFamily="49" charset="0"/>
                <a:cs typeface="Consolas" panose="020B0609020204030204" pitchFamily="49" charset="0"/>
              </a:rPr>
              <a:t> more difficult since it is now in 3+ dimensions</a:t>
            </a:r>
          </a:p>
        </p:txBody>
      </p:sp>
      <p:sp>
        <p:nvSpPr>
          <p:cNvPr id="38" name="TextBox 37">
            <a:extLst>
              <a:ext uri="{FF2B5EF4-FFF2-40B4-BE49-F238E27FC236}">
                <a16:creationId xmlns:a16="http://schemas.microsoft.com/office/drawing/2014/main" id="{85F78AD9-D361-6E44-A2AA-050A29FBE69B}"/>
              </a:ext>
            </a:extLst>
          </p:cNvPr>
          <p:cNvSpPr txBox="1"/>
          <p:nvPr/>
        </p:nvSpPr>
        <p:spPr>
          <a:xfrm>
            <a:off x="838200" y="4108001"/>
            <a:ext cx="9438834" cy="1200329"/>
          </a:xfrm>
          <a:prstGeom prst="rect">
            <a:avLst/>
          </a:prstGeom>
          <a:noFill/>
        </p:spPr>
        <p:txBody>
          <a:bodyPr wrap="square" rtlCol="0">
            <a:spAutoFit/>
          </a:bodyPr>
          <a:lstStyle/>
          <a:p>
            <a:r>
              <a:rPr lang="en-US" sz="3600" b="1" dirty="0">
                <a:solidFill>
                  <a:schemeClr val="accent3"/>
                </a:solidFill>
                <a:latin typeface="Consolas" panose="020B0609020204030204" pitchFamily="49" charset="0"/>
                <a:cs typeface="Consolas" panose="020B0609020204030204" pitchFamily="49" charset="0"/>
              </a:rPr>
              <a:t>Jamovi makes these fairly straightforward</a:t>
            </a:r>
          </a:p>
        </p:txBody>
      </p:sp>
    </p:spTree>
    <p:extLst>
      <p:ext uri="{BB962C8B-B14F-4D97-AF65-F5344CB8AC3E}">
        <p14:creationId xmlns:p14="http://schemas.microsoft.com/office/powerpoint/2010/main" val="18624039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9049"/>
            <a:ext cx="10515600" cy="837240"/>
          </a:xfrm>
        </p:spPr>
        <p:txBody>
          <a:bodyPr>
            <a:noAutofit/>
          </a:bodyPr>
          <a:lstStyle/>
          <a:p>
            <a:r>
              <a:rPr lang="en-US" b="1" dirty="0">
                <a:latin typeface="Consolas" charset="0"/>
                <a:ea typeface="Consolas" charset="0"/>
                <a:cs typeface="Consolas" charset="0"/>
              </a:rPr>
              <a:t>Multi-Collinearity</a:t>
            </a:r>
          </a:p>
        </p:txBody>
      </p:sp>
      <p:sp>
        <p:nvSpPr>
          <p:cNvPr id="5" name="Slide Number Placeholder 4"/>
          <p:cNvSpPr>
            <a:spLocks noGrp="1"/>
          </p:cNvSpPr>
          <p:nvPr>
            <p:ph type="sldNum" sz="quarter" idx="12"/>
          </p:nvPr>
        </p:nvSpPr>
        <p:spPr/>
        <p:txBody>
          <a:bodyPr/>
          <a:lstStyle/>
          <a:p>
            <a:fld id="{4655F2EB-082D-1A4D-B2FA-EA5F6FE60629}" type="slidenum">
              <a:rPr lang="en-US" smtClean="0"/>
              <a:t>51</a:t>
            </a:fld>
            <a:endParaRPr lang="en-US"/>
          </a:p>
        </p:txBody>
      </p:sp>
      <p:sp>
        <p:nvSpPr>
          <p:cNvPr id="3" name="TextBox 2">
            <a:extLst>
              <a:ext uri="{FF2B5EF4-FFF2-40B4-BE49-F238E27FC236}">
                <a16:creationId xmlns:a16="http://schemas.microsoft.com/office/drawing/2014/main" id="{7943EA56-ADA9-5948-99BD-9766F1EB58C0}"/>
              </a:ext>
            </a:extLst>
          </p:cNvPr>
          <p:cNvSpPr txBox="1"/>
          <p:nvPr/>
        </p:nvSpPr>
        <p:spPr>
          <a:xfrm>
            <a:off x="838200" y="1720312"/>
            <a:ext cx="9545664" cy="1754326"/>
          </a:xfrm>
          <a:prstGeom prst="rect">
            <a:avLst/>
          </a:prstGeom>
          <a:noFill/>
        </p:spPr>
        <p:txBody>
          <a:bodyPr wrap="square" rtlCol="0">
            <a:spAutoFit/>
          </a:bodyPr>
          <a:lstStyle/>
          <a:p>
            <a:r>
              <a:rPr lang="en-US" sz="3600" b="1" dirty="0">
                <a:latin typeface="Consolas" panose="020B0609020204030204" pitchFamily="49" charset="0"/>
                <a:cs typeface="Consolas" panose="020B0609020204030204" pitchFamily="49" charset="0"/>
              </a:rPr>
              <a:t>When two or more predictors are very related to each other or are linear combinations of each other</a:t>
            </a:r>
          </a:p>
        </p:txBody>
      </p:sp>
      <p:sp>
        <p:nvSpPr>
          <p:cNvPr id="38" name="TextBox 37">
            <a:extLst>
              <a:ext uri="{FF2B5EF4-FFF2-40B4-BE49-F238E27FC236}">
                <a16:creationId xmlns:a16="http://schemas.microsoft.com/office/drawing/2014/main" id="{85F78AD9-D361-6E44-A2AA-050A29FBE69B}"/>
              </a:ext>
            </a:extLst>
          </p:cNvPr>
          <p:cNvSpPr txBox="1"/>
          <p:nvPr/>
        </p:nvSpPr>
        <p:spPr>
          <a:xfrm>
            <a:off x="838200" y="3968661"/>
            <a:ext cx="9438834" cy="1754326"/>
          </a:xfrm>
          <a:prstGeom prst="rect">
            <a:avLst/>
          </a:prstGeom>
          <a:noFill/>
        </p:spPr>
        <p:txBody>
          <a:bodyPr wrap="square" rtlCol="0">
            <a:spAutoFit/>
          </a:bodyPr>
          <a:lstStyle/>
          <a:p>
            <a:r>
              <a:rPr lang="en-US" sz="3600" b="1" dirty="0">
                <a:solidFill>
                  <a:schemeClr val="accent3"/>
                </a:solidFill>
                <a:latin typeface="Consolas" panose="020B0609020204030204" pitchFamily="49" charset="0"/>
                <a:cs typeface="Consolas" panose="020B0609020204030204" pitchFamily="49" charset="0"/>
              </a:rPr>
              <a:t>Check correlations</a:t>
            </a:r>
          </a:p>
          <a:p>
            <a:r>
              <a:rPr lang="en-US" sz="3600" b="1" dirty="0">
                <a:solidFill>
                  <a:schemeClr val="accent3"/>
                </a:solidFill>
                <a:latin typeface="Consolas" panose="020B0609020204030204" pitchFamily="49" charset="0"/>
                <a:cs typeface="Consolas" panose="020B0609020204030204" pitchFamily="49" charset="0"/>
              </a:rPr>
              <a:t>Dummy codes are correct (Jamovi does this automatically)</a:t>
            </a:r>
          </a:p>
        </p:txBody>
      </p:sp>
    </p:spTree>
    <p:extLst>
      <p:ext uri="{BB962C8B-B14F-4D97-AF65-F5344CB8AC3E}">
        <p14:creationId xmlns:p14="http://schemas.microsoft.com/office/powerpoint/2010/main" val="31566606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1CA95E-ADCA-F542-9607-BB6EBFD5884D}"/>
              </a:ext>
            </a:extLst>
          </p:cNvPr>
          <p:cNvPicPr>
            <a:picLocks noChangeAspect="1"/>
          </p:cNvPicPr>
          <p:nvPr/>
        </p:nvPicPr>
        <p:blipFill>
          <a:blip r:embed="rId3"/>
          <a:stretch>
            <a:fillRect/>
          </a:stretch>
        </p:blipFill>
        <p:spPr>
          <a:xfrm>
            <a:off x="5068785" y="1751308"/>
            <a:ext cx="7123215" cy="5088011"/>
          </a:xfrm>
          <a:prstGeom prst="rect">
            <a:avLst/>
          </a:prstGeom>
        </p:spPr>
      </p:pic>
      <p:sp>
        <p:nvSpPr>
          <p:cNvPr id="2" name="Title 1"/>
          <p:cNvSpPr>
            <a:spLocks noGrp="1"/>
          </p:cNvSpPr>
          <p:nvPr>
            <p:ph type="title"/>
          </p:nvPr>
        </p:nvSpPr>
        <p:spPr>
          <a:xfrm>
            <a:off x="838200" y="389049"/>
            <a:ext cx="10515600" cy="837240"/>
          </a:xfrm>
        </p:spPr>
        <p:txBody>
          <a:bodyPr>
            <a:noAutofit/>
          </a:bodyPr>
          <a:lstStyle/>
          <a:p>
            <a:r>
              <a:rPr lang="en-US" b="1" dirty="0">
                <a:latin typeface="Consolas" charset="0"/>
                <a:ea typeface="Consolas" charset="0"/>
                <a:cs typeface="Consolas" charset="0"/>
              </a:rPr>
              <a:t>Interactions</a:t>
            </a:r>
          </a:p>
        </p:txBody>
      </p:sp>
      <p:sp>
        <p:nvSpPr>
          <p:cNvPr id="5" name="Slide Number Placeholder 4"/>
          <p:cNvSpPr>
            <a:spLocks noGrp="1"/>
          </p:cNvSpPr>
          <p:nvPr>
            <p:ph type="sldNum" sz="quarter" idx="12"/>
          </p:nvPr>
        </p:nvSpPr>
        <p:spPr/>
        <p:txBody>
          <a:bodyPr/>
          <a:lstStyle/>
          <a:p>
            <a:fld id="{4655F2EB-082D-1A4D-B2FA-EA5F6FE60629}" type="slidenum">
              <a:rPr lang="en-US" smtClean="0"/>
              <a:t>52</a:t>
            </a:fld>
            <a:endParaRPr lang="en-US"/>
          </a:p>
        </p:txBody>
      </p:sp>
      <p:sp>
        <p:nvSpPr>
          <p:cNvPr id="3" name="TextBox 2">
            <a:extLst>
              <a:ext uri="{FF2B5EF4-FFF2-40B4-BE49-F238E27FC236}">
                <a16:creationId xmlns:a16="http://schemas.microsoft.com/office/drawing/2014/main" id="{7943EA56-ADA9-5948-99BD-9766F1EB58C0}"/>
              </a:ext>
            </a:extLst>
          </p:cNvPr>
          <p:cNvSpPr txBox="1"/>
          <p:nvPr/>
        </p:nvSpPr>
        <p:spPr>
          <a:xfrm>
            <a:off x="636722" y="1580828"/>
            <a:ext cx="4710193" cy="3662541"/>
          </a:xfrm>
          <a:prstGeom prst="rect">
            <a:avLst/>
          </a:prstGeom>
          <a:noFill/>
        </p:spPr>
        <p:txBody>
          <a:bodyPr wrap="square" rtlCol="0">
            <a:spAutoFit/>
          </a:bodyPr>
          <a:lstStyle/>
          <a:p>
            <a:r>
              <a:rPr lang="en-US" sz="3600" dirty="0">
                <a:latin typeface="Consolas" panose="020B0609020204030204" pitchFamily="49" charset="0"/>
                <a:cs typeface="Consolas" panose="020B0609020204030204" pitchFamily="49" charset="0"/>
              </a:rPr>
              <a:t>When the effect of a predictor depends on another</a:t>
            </a:r>
          </a:p>
          <a:p>
            <a:endParaRPr lang="en-US" sz="1600" dirty="0">
              <a:latin typeface="Consolas" panose="020B0609020204030204" pitchFamily="49" charset="0"/>
              <a:cs typeface="Consolas" panose="020B0609020204030204" pitchFamily="49" charset="0"/>
            </a:endParaRPr>
          </a:p>
          <a:p>
            <a:r>
              <a:rPr lang="en-US" sz="3600" dirty="0">
                <a:latin typeface="Consolas" panose="020B0609020204030204" pitchFamily="49" charset="0"/>
                <a:cs typeface="Consolas" panose="020B0609020204030204" pitchFamily="49" charset="0"/>
              </a:rPr>
              <a:t>Can have 2+ variables in the interaction</a:t>
            </a:r>
          </a:p>
        </p:txBody>
      </p:sp>
    </p:spTree>
    <p:extLst>
      <p:ext uri="{BB962C8B-B14F-4D97-AF65-F5344CB8AC3E}">
        <p14:creationId xmlns:p14="http://schemas.microsoft.com/office/powerpoint/2010/main" val="1236375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9049"/>
            <a:ext cx="10515600" cy="837240"/>
          </a:xfrm>
        </p:spPr>
        <p:txBody>
          <a:bodyPr>
            <a:noAutofit/>
          </a:bodyPr>
          <a:lstStyle/>
          <a:p>
            <a:r>
              <a:rPr lang="en-US" b="1" dirty="0">
                <a:latin typeface="Consolas" charset="0"/>
                <a:ea typeface="Consolas" charset="0"/>
                <a:cs typeface="Consolas" charset="0"/>
              </a:rPr>
              <a:t>Interactions</a:t>
            </a:r>
          </a:p>
        </p:txBody>
      </p:sp>
      <p:sp>
        <p:nvSpPr>
          <p:cNvPr id="5" name="Slide Number Placeholder 4"/>
          <p:cNvSpPr>
            <a:spLocks noGrp="1"/>
          </p:cNvSpPr>
          <p:nvPr>
            <p:ph type="sldNum" sz="quarter" idx="12"/>
          </p:nvPr>
        </p:nvSpPr>
        <p:spPr/>
        <p:txBody>
          <a:bodyPr/>
          <a:lstStyle/>
          <a:p>
            <a:fld id="{4655F2EB-082D-1A4D-B2FA-EA5F6FE60629}" type="slidenum">
              <a:rPr lang="en-US" smtClean="0"/>
              <a:t>53</a:t>
            </a:fld>
            <a:endParaRPr lang="en-US"/>
          </a:p>
        </p:txBody>
      </p:sp>
      <p:pic>
        <p:nvPicPr>
          <p:cNvPr id="7" name="Picture 6">
            <a:extLst>
              <a:ext uri="{FF2B5EF4-FFF2-40B4-BE49-F238E27FC236}">
                <a16:creationId xmlns:a16="http://schemas.microsoft.com/office/drawing/2014/main" id="{63AD4CE9-89D5-5B43-BD9B-DCD422788B88}"/>
              </a:ext>
            </a:extLst>
          </p:cNvPr>
          <p:cNvPicPr>
            <a:picLocks noChangeAspect="1"/>
          </p:cNvPicPr>
          <p:nvPr/>
        </p:nvPicPr>
        <p:blipFill>
          <a:blip r:embed="rId3"/>
          <a:stretch>
            <a:fillRect/>
          </a:stretch>
        </p:blipFill>
        <p:spPr>
          <a:xfrm>
            <a:off x="1219200" y="0"/>
            <a:ext cx="10972800" cy="6858000"/>
          </a:xfrm>
          <a:prstGeom prst="rect">
            <a:avLst/>
          </a:prstGeom>
        </p:spPr>
      </p:pic>
      <p:cxnSp>
        <p:nvCxnSpPr>
          <p:cNvPr id="8" name="Straight Arrow Connector 7">
            <a:extLst>
              <a:ext uri="{FF2B5EF4-FFF2-40B4-BE49-F238E27FC236}">
                <a16:creationId xmlns:a16="http://schemas.microsoft.com/office/drawing/2014/main" id="{875FDFB6-242F-1244-86B6-A9261EA5831B}"/>
              </a:ext>
            </a:extLst>
          </p:cNvPr>
          <p:cNvCxnSpPr>
            <a:cxnSpLocks/>
          </p:cNvCxnSpPr>
          <p:nvPr/>
        </p:nvCxnSpPr>
        <p:spPr>
          <a:xfrm flipV="1">
            <a:off x="2105260" y="4231037"/>
            <a:ext cx="1529752" cy="1415614"/>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27C38B1-D18E-5646-8380-A66F3494B877}"/>
              </a:ext>
            </a:extLst>
          </p:cNvPr>
          <p:cNvSpPr/>
          <p:nvPr/>
        </p:nvSpPr>
        <p:spPr>
          <a:xfrm>
            <a:off x="142398" y="5449577"/>
            <a:ext cx="3039665" cy="646331"/>
          </a:xfrm>
          <a:prstGeom prst="rect">
            <a:avLst/>
          </a:prstGeom>
          <a:solidFill>
            <a:schemeClr val="accent6">
              <a:lumMod val="20000"/>
              <a:lumOff val="80000"/>
            </a:schemeClr>
          </a:solidFill>
          <a:ln>
            <a:solidFill>
              <a:schemeClr val="accent6"/>
            </a:solidFill>
          </a:ln>
        </p:spPr>
        <p:txBody>
          <a:bodyPr wrap="square">
            <a:spAutoFit/>
          </a:bodyPr>
          <a:lstStyle/>
          <a:p>
            <a:r>
              <a:rPr lang="en-US" b="1" dirty="0">
                <a:solidFill>
                  <a:schemeClr val="tx2"/>
                </a:solidFill>
                <a:latin typeface="Consolas" charset="0"/>
                <a:cs typeface="Consolas" charset="0"/>
              </a:rPr>
              <a:t>Can tell Jamovi to do an interaction</a:t>
            </a:r>
            <a:endParaRPr lang="en-US" dirty="0"/>
          </a:p>
        </p:txBody>
      </p:sp>
    </p:spTree>
    <p:extLst>
      <p:ext uri="{BB962C8B-B14F-4D97-AF65-F5344CB8AC3E}">
        <p14:creationId xmlns:p14="http://schemas.microsoft.com/office/powerpoint/2010/main" val="25170153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927" y="940585"/>
            <a:ext cx="11413671" cy="2800767"/>
          </a:xfrm>
          <a:prstGeom prst="rect">
            <a:avLst/>
          </a:prstGeom>
        </p:spPr>
        <p:txBody>
          <a:bodyPr wrap="square">
            <a:spAutoFit/>
          </a:bodyPr>
          <a:lstStyle/>
          <a:p>
            <a:pPr algn="ctr"/>
            <a:r>
              <a:rPr lang="en-US" sz="8800" b="1" dirty="0">
                <a:solidFill>
                  <a:schemeClr val="accent3"/>
                </a:solidFill>
                <a:latin typeface="Consolas" charset="0"/>
                <a:ea typeface="Consolas" charset="0"/>
                <a:cs typeface="Consolas" charset="0"/>
              </a:rPr>
              <a:t>Let’s use</a:t>
            </a:r>
          </a:p>
          <a:p>
            <a:pPr algn="ctr"/>
            <a:r>
              <a:rPr lang="en-US" sz="8800" b="1" dirty="0">
                <a:solidFill>
                  <a:schemeClr val="accent6"/>
                </a:solidFill>
                <a:latin typeface="Consolas" charset="0"/>
                <a:ea typeface="Consolas" charset="0"/>
                <a:cs typeface="Consolas" charset="0"/>
              </a:rPr>
              <a:t>Jamovi</a:t>
            </a:r>
            <a:endParaRPr lang="en-US" sz="8800" dirty="0">
              <a:solidFill>
                <a:schemeClr val="accent6"/>
              </a:solidFill>
            </a:endParaRPr>
          </a:p>
        </p:txBody>
      </p:sp>
      <p:sp>
        <p:nvSpPr>
          <p:cNvPr id="2" name="Slide Number Placeholder 1"/>
          <p:cNvSpPr>
            <a:spLocks noGrp="1"/>
          </p:cNvSpPr>
          <p:nvPr>
            <p:ph type="sldNum" sz="quarter" idx="12"/>
          </p:nvPr>
        </p:nvSpPr>
        <p:spPr/>
        <p:txBody>
          <a:bodyPr/>
          <a:lstStyle/>
          <a:p>
            <a:fld id="{4655F2EB-082D-1A4D-B2FA-EA5F6FE60629}" type="slidenum">
              <a:rPr lang="en-US" smtClean="0"/>
              <a:t>54</a:t>
            </a:fld>
            <a:endParaRPr lang="en-US"/>
          </a:p>
        </p:txBody>
      </p:sp>
      <p:sp>
        <p:nvSpPr>
          <p:cNvPr id="5" name="Rectangle 4"/>
          <p:cNvSpPr/>
          <p:nvPr/>
        </p:nvSpPr>
        <p:spPr>
          <a:xfrm>
            <a:off x="3028950" y="4387131"/>
            <a:ext cx="6143624" cy="1323439"/>
          </a:xfrm>
          <a:prstGeom prst="rect">
            <a:avLst/>
          </a:prstGeom>
        </p:spPr>
        <p:txBody>
          <a:bodyPr wrap="square">
            <a:spAutoFit/>
          </a:bodyPr>
          <a:lstStyle/>
          <a:p>
            <a:pPr algn="ctr"/>
            <a:r>
              <a:rPr lang="en-US" sz="4000" b="1" dirty="0">
                <a:solidFill>
                  <a:schemeClr val="accent2"/>
                </a:solidFill>
                <a:latin typeface="Consolas" charset="0"/>
                <a:ea typeface="Consolas" charset="0"/>
                <a:cs typeface="Consolas" charset="0"/>
              </a:rPr>
              <a:t>Simple and Multiple</a:t>
            </a:r>
          </a:p>
          <a:p>
            <a:pPr algn="ctr"/>
            <a:r>
              <a:rPr lang="en-US" sz="4000" b="1" dirty="0">
                <a:solidFill>
                  <a:schemeClr val="accent2"/>
                </a:solidFill>
                <a:latin typeface="Consolas" charset="0"/>
                <a:ea typeface="Consolas" charset="0"/>
                <a:cs typeface="Consolas" charset="0"/>
              </a:rPr>
              <a:t>Regression</a:t>
            </a:r>
          </a:p>
        </p:txBody>
      </p:sp>
    </p:spTree>
    <p:extLst>
      <p:ext uri="{BB962C8B-B14F-4D97-AF65-F5344CB8AC3E}">
        <p14:creationId xmlns:p14="http://schemas.microsoft.com/office/powerpoint/2010/main" val="629579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38225"/>
            <a:ext cx="10515600" cy="4124325"/>
          </a:xfrm>
        </p:spPr>
        <p:txBody>
          <a:bodyPr>
            <a:noAutofit/>
          </a:bodyPr>
          <a:lstStyle/>
          <a:p>
            <a:pPr algn="ctr"/>
            <a:r>
              <a:rPr lang="en-US" sz="8800" b="1" dirty="0">
                <a:solidFill>
                  <a:schemeClr val="tx2"/>
                </a:solidFill>
                <a:latin typeface="Consolas" charset="0"/>
                <a:ea typeface="Consolas" charset="0"/>
                <a:cs typeface="Consolas" charset="0"/>
              </a:rPr>
              <a:t>Challenge: </a:t>
            </a:r>
            <a:br>
              <a:rPr lang="en-US" sz="8800" b="1" dirty="0">
                <a:solidFill>
                  <a:schemeClr val="tx2"/>
                </a:solidFill>
                <a:latin typeface="Consolas" charset="0"/>
                <a:ea typeface="Consolas" charset="0"/>
                <a:cs typeface="Consolas" charset="0"/>
              </a:rPr>
            </a:br>
            <a:r>
              <a:rPr lang="en-US" sz="4800" b="1" dirty="0">
                <a:solidFill>
                  <a:schemeClr val="tx2"/>
                </a:solidFill>
                <a:latin typeface="Consolas" charset="0"/>
                <a:ea typeface="Consolas" charset="0"/>
                <a:cs typeface="Consolas" charset="0"/>
              </a:rPr>
              <a:t>For 5 points back on Assignments</a:t>
            </a:r>
            <a:endParaRPr lang="en-US" sz="8800" b="1" dirty="0">
              <a:solidFill>
                <a:schemeClr val="tx2"/>
              </a:solidFill>
              <a:latin typeface="Consolas" charset="0"/>
              <a:ea typeface="Consolas" charset="0"/>
              <a:cs typeface="Consolas" charset="0"/>
            </a:endParaRPr>
          </a:p>
        </p:txBody>
      </p:sp>
      <p:sp>
        <p:nvSpPr>
          <p:cNvPr id="5" name="Slide Number Placeholder 4"/>
          <p:cNvSpPr>
            <a:spLocks noGrp="1"/>
          </p:cNvSpPr>
          <p:nvPr>
            <p:ph type="sldNum" sz="quarter" idx="12"/>
          </p:nvPr>
        </p:nvSpPr>
        <p:spPr/>
        <p:txBody>
          <a:bodyPr/>
          <a:lstStyle/>
          <a:p>
            <a:fld id="{4655F2EB-082D-1A4D-B2FA-EA5F6FE60629}" type="slidenum">
              <a:rPr lang="en-US" smtClean="0"/>
              <a:t>55</a:t>
            </a:fld>
            <a:endParaRPr lang="en-US"/>
          </a:p>
        </p:txBody>
      </p:sp>
    </p:spTree>
    <p:extLst>
      <p:ext uri="{BB962C8B-B14F-4D97-AF65-F5344CB8AC3E}">
        <p14:creationId xmlns:p14="http://schemas.microsoft.com/office/powerpoint/2010/main" val="9126588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7025"/>
            <a:ext cx="10515600" cy="1577975"/>
          </a:xfrm>
        </p:spPr>
        <p:txBody>
          <a:bodyPr>
            <a:noAutofit/>
          </a:bodyPr>
          <a:lstStyle/>
          <a:p>
            <a:pPr algn="ctr"/>
            <a:r>
              <a:rPr lang="en-US" sz="8800" b="1" dirty="0">
                <a:solidFill>
                  <a:schemeClr val="tx2"/>
                </a:solidFill>
                <a:latin typeface="Consolas" charset="0"/>
                <a:ea typeface="Consolas" charset="0"/>
                <a:cs typeface="Consolas" charset="0"/>
              </a:rPr>
              <a:t>Challenge</a:t>
            </a:r>
          </a:p>
        </p:txBody>
      </p:sp>
      <p:sp>
        <p:nvSpPr>
          <p:cNvPr id="5" name="Slide Number Placeholder 4"/>
          <p:cNvSpPr>
            <a:spLocks noGrp="1"/>
          </p:cNvSpPr>
          <p:nvPr>
            <p:ph type="sldNum" sz="quarter" idx="12"/>
          </p:nvPr>
        </p:nvSpPr>
        <p:spPr/>
        <p:txBody>
          <a:bodyPr/>
          <a:lstStyle/>
          <a:p>
            <a:fld id="{4655F2EB-082D-1A4D-B2FA-EA5F6FE60629}" type="slidenum">
              <a:rPr lang="en-US" smtClean="0"/>
              <a:t>56</a:t>
            </a:fld>
            <a:endParaRPr lang="en-US"/>
          </a:p>
        </p:txBody>
      </p:sp>
      <p:sp>
        <p:nvSpPr>
          <p:cNvPr id="3" name="TextBox 2">
            <a:extLst>
              <a:ext uri="{FF2B5EF4-FFF2-40B4-BE49-F238E27FC236}">
                <a16:creationId xmlns:a16="http://schemas.microsoft.com/office/drawing/2014/main" id="{9D102F9E-03A3-2647-B779-75CBD813C131}"/>
              </a:ext>
            </a:extLst>
          </p:cNvPr>
          <p:cNvSpPr txBox="1"/>
          <p:nvPr/>
        </p:nvSpPr>
        <p:spPr>
          <a:xfrm>
            <a:off x="1268565" y="1905000"/>
            <a:ext cx="9654869" cy="954107"/>
          </a:xfrm>
          <a:prstGeom prst="rect">
            <a:avLst/>
          </a:prstGeom>
          <a:noFill/>
        </p:spPr>
        <p:txBody>
          <a:bodyPr wrap="square" rtlCol="0">
            <a:spAutoFit/>
          </a:bodyPr>
          <a:lstStyle/>
          <a:p>
            <a:pPr algn="ctr"/>
            <a:r>
              <a:rPr lang="en-US" sz="2800" dirty="0">
                <a:latin typeface="Consolas" panose="020B0609020204030204" pitchFamily="49" charset="0"/>
                <a:cs typeface="Consolas" panose="020B0609020204030204" pitchFamily="49" charset="0"/>
              </a:rPr>
              <a:t>For the following situations, describe what approach you would take and why:</a:t>
            </a:r>
          </a:p>
        </p:txBody>
      </p:sp>
      <p:sp>
        <p:nvSpPr>
          <p:cNvPr id="6" name="TextBox 5">
            <a:extLst>
              <a:ext uri="{FF2B5EF4-FFF2-40B4-BE49-F238E27FC236}">
                <a16:creationId xmlns:a16="http://schemas.microsoft.com/office/drawing/2014/main" id="{600E67EC-63CE-8648-A533-DA5F6E0B174E}"/>
              </a:ext>
            </a:extLst>
          </p:cNvPr>
          <p:cNvSpPr txBox="1"/>
          <p:nvPr/>
        </p:nvSpPr>
        <p:spPr>
          <a:xfrm>
            <a:off x="1268564" y="3653621"/>
            <a:ext cx="9654869" cy="1384995"/>
          </a:xfrm>
          <a:prstGeom prst="rect">
            <a:avLst/>
          </a:prstGeom>
          <a:noFill/>
        </p:spPr>
        <p:txBody>
          <a:bodyPr wrap="square" rtlCol="0">
            <a:spAutoFit/>
          </a:bodyPr>
          <a:lstStyle/>
          <a:p>
            <a:pPr algn="ctr"/>
            <a:r>
              <a:rPr lang="en-US" sz="2800" dirty="0">
                <a:latin typeface="Consolas" panose="020B0609020204030204" pitchFamily="49" charset="0"/>
                <a:cs typeface="Consolas" panose="020B0609020204030204" pitchFamily="49" charset="0"/>
              </a:rPr>
              <a:t>You have data on life satisfaction and age and want to the know the relationship between them. They are both continuous. </a:t>
            </a:r>
          </a:p>
        </p:txBody>
      </p:sp>
    </p:spTree>
    <p:extLst>
      <p:ext uri="{BB962C8B-B14F-4D97-AF65-F5344CB8AC3E}">
        <p14:creationId xmlns:p14="http://schemas.microsoft.com/office/powerpoint/2010/main" val="20144655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7025"/>
            <a:ext cx="10515600" cy="1577975"/>
          </a:xfrm>
        </p:spPr>
        <p:txBody>
          <a:bodyPr>
            <a:noAutofit/>
          </a:bodyPr>
          <a:lstStyle/>
          <a:p>
            <a:pPr algn="ctr"/>
            <a:r>
              <a:rPr lang="en-US" sz="8800" b="1" dirty="0">
                <a:solidFill>
                  <a:schemeClr val="tx2"/>
                </a:solidFill>
                <a:latin typeface="Consolas" charset="0"/>
                <a:ea typeface="Consolas" charset="0"/>
                <a:cs typeface="Consolas" charset="0"/>
              </a:rPr>
              <a:t>Challenge</a:t>
            </a:r>
          </a:p>
        </p:txBody>
      </p:sp>
      <p:sp>
        <p:nvSpPr>
          <p:cNvPr id="5" name="Slide Number Placeholder 4"/>
          <p:cNvSpPr>
            <a:spLocks noGrp="1"/>
          </p:cNvSpPr>
          <p:nvPr>
            <p:ph type="sldNum" sz="quarter" idx="12"/>
          </p:nvPr>
        </p:nvSpPr>
        <p:spPr/>
        <p:txBody>
          <a:bodyPr/>
          <a:lstStyle/>
          <a:p>
            <a:fld id="{4655F2EB-082D-1A4D-B2FA-EA5F6FE60629}" type="slidenum">
              <a:rPr lang="en-US" smtClean="0"/>
              <a:t>57</a:t>
            </a:fld>
            <a:endParaRPr lang="en-US"/>
          </a:p>
        </p:txBody>
      </p:sp>
      <p:sp>
        <p:nvSpPr>
          <p:cNvPr id="3" name="TextBox 2">
            <a:extLst>
              <a:ext uri="{FF2B5EF4-FFF2-40B4-BE49-F238E27FC236}">
                <a16:creationId xmlns:a16="http://schemas.microsoft.com/office/drawing/2014/main" id="{9D102F9E-03A3-2647-B779-75CBD813C131}"/>
              </a:ext>
            </a:extLst>
          </p:cNvPr>
          <p:cNvSpPr txBox="1"/>
          <p:nvPr/>
        </p:nvSpPr>
        <p:spPr>
          <a:xfrm>
            <a:off x="1268565" y="1905000"/>
            <a:ext cx="9654869" cy="954107"/>
          </a:xfrm>
          <a:prstGeom prst="rect">
            <a:avLst/>
          </a:prstGeom>
          <a:noFill/>
        </p:spPr>
        <p:txBody>
          <a:bodyPr wrap="square" rtlCol="0">
            <a:spAutoFit/>
          </a:bodyPr>
          <a:lstStyle/>
          <a:p>
            <a:pPr algn="ctr"/>
            <a:r>
              <a:rPr lang="en-US" sz="2800" dirty="0">
                <a:latin typeface="Consolas" panose="020B0609020204030204" pitchFamily="49" charset="0"/>
                <a:cs typeface="Consolas" panose="020B0609020204030204" pitchFamily="49" charset="0"/>
              </a:rPr>
              <a:t>For the following situations, describe what approach you would take and why:</a:t>
            </a:r>
          </a:p>
        </p:txBody>
      </p:sp>
      <p:sp>
        <p:nvSpPr>
          <p:cNvPr id="6" name="TextBox 5">
            <a:extLst>
              <a:ext uri="{FF2B5EF4-FFF2-40B4-BE49-F238E27FC236}">
                <a16:creationId xmlns:a16="http://schemas.microsoft.com/office/drawing/2014/main" id="{268AF0F2-4704-BE4A-9AC5-E24D0DE887F8}"/>
              </a:ext>
            </a:extLst>
          </p:cNvPr>
          <p:cNvSpPr txBox="1"/>
          <p:nvPr/>
        </p:nvSpPr>
        <p:spPr>
          <a:xfrm>
            <a:off x="1268564" y="3653621"/>
            <a:ext cx="9654869" cy="1815882"/>
          </a:xfrm>
          <a:prstGeom prst="rect">
            <a:avLst/>
          </a:prstGeom>
          <a:noFill/>
        </p:spPr>
        <p:txBody>
          <a:bodyPr wrap="square" rtlCol="0">
            <a:spAutoFit/>
          </a:bodyPr>
          <a:lstStyle/>
          <a:p>
            <a:pPr algn="ctr"/>
            <a:r>
              <a:rPr lang="en-US" sz="2800" dirty="0">
                <a:latin typeface="Consolas" panose="020B0609020204030204" pitchFamily="49" charset="0"/>
                <a:cs typeface="Consolas" panose="020B0609020204030204" pitchFamily="49" charset="0"/>
              </a:rPr>
              <a:t>You have data on life satisfaction and age and want to the know the relationship between them. You believe that age causes an increase in life satisfaction. They are both continuous.</a:t>
            </a:r>
          </a:p>
        </p:txBody>
      </p:sp>
    </p:spTree>
    <p:extLst>
      <p:ext uri="{BB962C8B-B14F-4D97-AF65-F5344CB8AC3E}">
        <p14:creationId xmlns:p14="http://schemas.microsoft.com/office/powerpoint/2010/main" val="13690256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7025"/>
            <a:ext cx="10515600" cy="1577975"/>
          </a:xfrm>
        </p:spPr>
        <p:txBody>
          <a:bodyPr>
            <a:noAutofit/>
          </a:bodyPr>
          <a:lstStyle/>
          <a:p>
            <a:pPr algn="ctr"/>
            <a:r>
              <a:rPr lang="en-US" sz="8800" b="1" dirty="0">
                <a:solidFill>
                  <a:schemeClr val="tx2"/>
                </a:solidFill>
                <a:latin typeface="Consolas" charset="0"/>
                <a:ea typeface="Consolas" charset="0"/>
                <a:cs typeface="Consolas" charset="0"/>
              </a:rPr>
              <a:t>Challenge</a:t>
            </a:r>
          </a:p>
        </p:txBody>
      </p:sp>
      <p:sp>
        <p:nvSpPr>
          <p:cNvPr id="5" name="Slide Number Placeholder 4"/>
          <p:cNvSpPr>
            <a:spLocks noGrp="1"/>
          </p:cNvSpPr>
          <p:nvPr>
            <p:ph type="sldNum" sz="quarter" idx="12"/>
          </p:nvPr>
        </p:nvSpPr>
        <p:spPr/>
        <p:txBody>
          <a:bodyPr/>
          <a:lstStyle/>
          <a:p>
            <a:fld id="{4655F2EB-082D-1A4D-B2FA-EA5F6FE60629}" type="slidenum">
              <a:rPr lang="en-US" smtClean="0"/>
              <a:t>58</a:t>
            </a:fld>
            <a:endParaRPr lang="en-US"/>
          </a:p>
        </p:txBody>
      </p:sp>
      <p:sp>
        <p:nvSpPr>
          <p:cNvPr id="3" name="TextBox 2">
            <a:extLst>
              <a:ext uri="{FF2B5EF4-FFF2-40B4-BE49-F238E27FC236}">
                <a16:creationId xmlns:a16="http://schemas.microsoft.com/office/drawing/2014/main" id="{9D102F9E-03A3-2647-B779-75CBD813C131}"/>
              </a:ext>
            </a:extLst>
          </p:cNvPr>
          <p:cNvSpPr txBox="1"/>
          <p:nvPr/>
        </p:nvSpPr>
        <p:spPr>
          <a:xfrm>
            <a:off x="1268565" y="1905000"/>
            <a:ext cx="9654869" cy="954107"/>
          </a:xfrm>
          <a:prstGeom prst="rect">
            <a:avLst/>
          </a:prstGeom>
          <a:noFill/>
        </p:spPr>
        <p:txBody>
          <a:bodyPr wrap="square" rtlCol="0">
            <a:spAutoFit/>
          </a:bodyPr>
          <a:lstStyle/>
          <a:p>
            <a:pPr algn="ctr"/>
            <a:r>
              <a:rPr lang="en-US" sz="2800" dirty="0">
                <a:latin typeface="Consolas" panose="020B0609020204030204" pitchFamily="49" charset="0"/>
                <a:cs typeface="Consolas" panose="020B0609020204030204" pitchFamily="49" charset="0"/>
              </a:rPr>
              <a:t>For the following situations, describe what approach you would take and why:</a:t>
            </a:r>
          </a:p>
        </p:txBody>
      </p:sp>
      <p:sp>
        <p:nvSpPr>
          <p:cNvPr id="6" name="TextBox 5">
            <a:extLst>
              <a:ext uri="{FF2B5EF4-FFF2-40B4-BE49-F238E27FC236}">
                <a16:creationId xmlns:a16="http://schemas.microsoft.com/office/drawing/2014/main" id="{5CDA1F36-1835-2540-94C1-395E6B465E97}"/>
              </a:ext>
            </a:extLst>
          </p:cNvPr>
          <p:cNvSpPr txBox="1"/>
          <p:nvPr/>
        </p:nvSpPr>
        <p:spPr>
          <a:xfrm>
            <a:off x="1268564" y="3653621"/>
            <a:ext cx="9654869" cy="2246769"/>
          </a:xfrm>
          <a:prstGeom prst="rect">
            <a:avLst/>
          </a:prstGeom>
          <a:noFill/>
        </p:spPr>
        <p:txBody>
          <a:bodyPr wrap="square" rtlCol="0">
            <a:spAutoFit/>
          </a:bodyPr>
          <a:lstStyle/>
          <a:p>
            <a:pPr algn="ctr"/>
            <a:r>
              <a:rPr lang="en-US" sz="2800" dirty="0">
                <a:latin typeface="Consolas" panose="020B0609020204030204" pitchFamily="49" charset="0"/>
                <a:cs typeface="Consolas" panose="020B0609020204030204" pitchFamily="49" charset="0"/>
              </a:rPr>
              <a:t>You have data on life satisfaction and age and believe that the relationship between them depends on a third variable – social class. Social class is categorical while the others are continuous.</a:t>
            </a:r>
          </a:p>
        </p:txBody>
      </p:sp>
    </p:spTree>
    <p:extLst>
      <p:ext uri="{BB962C8B-B14F-4D97-AF65-F5344CB8AC3E}">
        <p14:creationId xmlns:p14="http://schemas.microsoft.com/office/powerpoint/2010/main" val="8190137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7025"/>
            <a:ext cx="10515600" cy="1577975"/>
          </a:xfrm>
        </p:spPr>
        <p:txBody>
          <a:bodyPr>
            <a:noAutofit/>
          </a:bodyPr>
          <a:lstStyle/>
          <a:p>
            <a:pPr algn="ctr"/>
            <a:r>
              <a:rPr lang="en-US" sz="8800" b="1" dirty="0">
                <a:solidFill>
                  <a:schemeClr val="tx2"/>
                </a:solidFill>
                <a:latin typeface="Consolas" charset="0"/>
                <a:ea typeface="Consolas" charset="0"/>
                <a:cs typeface="Consolas" charset="0"/>
              </a:rPr>
              <a:t>Challenge</a:t>
            </a:r>
          </a:p>
        </p:txBody>
      </p:sp>
      <p:sp>
        <p:nvSpPr>
          <p:cNvPr id="5" name="Slide Number Placeholder 4"/>
          <p:cNvSpPr>
            <a:spLocks noGrp="1"/>
          </p:cNvSpPr>
          <p:nvPr>
            <p:ph type="sldNum" sz="quarter" idx="12"/>
          </p:nvPr>
        </p:nvSpPr>
        <p:spPr/>
        <p:txBody>
          <a:bodyPr/>
          <a:lstStyle/>
          <a:p>
            <a:fld id="{4655F2EB-082D-1A4D-B2FA-EA5F6FE60629}" type="slidenum">
              <a:rPr lang="en-US" smtClean="0"/>
              <a:t>59</a:t>
            </a:fld>
            <a:endParaRPr lang="en-US"/>
          </a:p>
        </p:txBody>
      </p:sp>
      <p:sp>
        <p:nvSpPr>
          <p:cNvPr id="3" name="TextBox 2">
            <a:extLst>
              <a:ext uri="{FF2B5EF4-FFF2-40B4-BE49-F238E27FC236}">
                <a16:creationId xmlns:a16="http://schemas.microsoft.com/office/drawing/2014/main" id="{9D102F9E-03A3-2647-B779-75CBD813C131}"/>
              </a:ext>
            </a:extLst>
          </p:cNvPr>
          <p:cNvSpPr txBox="1"/>
          <p:nvPr/>
        </p:nvSpPr>
        <p:spPr>
          <a:xfrm>
            <a:off x="1268565" y="1905000"/>
            <a:ext cx="9654869" cy="954107"/>
          </a:xfrm>
          <a:prstGeom prst="rect">
            <a:avLst/>
          </a:prstGeom>
          <a:noFill/>
        </p:spPr>
        <p:txBody>
          <a:bodyPr wrap="square" rtlCol="0">
            <a:spAutoFit/>
          </a:bodyPr>
          <a:lstStyle/>
          <a:p>
            <a:pPr algn="ctr"/>
            <a:r>
              <a:rPr lang="en-US" sz="2800" dirty="0">
                <a:latin typeface="Consolas" panose="020B0609020204030204" pitchFamily="49" charset="0"/>
                <a:cs typeface="Consolas" panose="020B0609020204030204" pitchFamily="49" charset="0"/>
              </a:rPr>
              <a:t>For the following situations, describe what approach you would take and why:</a:t>
            </a:r>
          </a:p>
        </p:txBody>
      </p:sp>
      <p:sp>
        <p:nvSpPr>
          <p:cNvPr id="6" name="TextBox 5">
            <a:extLst>
              <a:ext uri="{FF2B5EF4-FFF2-40B4-BE49-F238E27FC236}">
                <a16:creationId xmlns:a16="http://schemas.microsoft.com/office/drawing/2014/main" id="{5CDA1F36-1835-2540-94C1-395E6B465E97}"/>
              </a:ext>
            </a:extLst>
          </p:cNvPr>
          <p:cNvSpPr txBox="1"/>
          <p:nvPr/>
        </p:nvSpPr>
        <p:spPr>
          <a:xfrm>
            <a:off x="1268564" y="3653621"/>
            <a:ext cx="9654869" cy="1815882"/>
          </a:xfrm>
          <a:prstGeom prst="rect">
            <a:avLst/>
          </a:prstGeom>
          <a:noFill/>
        </p:spPr>
        <p:txBody>
          <a:bodyPr wrap="square" rtlCol="0">
            <a:spAutoFit/>
          </a:bodyPr>
          <a:lstStyle/>
          <a:p>
            <a:pPr algn="ctr"/>
            <a:r>
              <a:rPr lang="en-US" sz="2800" dirty="0">
                <a:latin typeface="Consolas" panose="020B0609020204030204" pitchFamily="49" charset="0"/>
                <a:cs typeface="Consolas" panose="020B0609020204030204" pitchFamily="49" charset="0"/>
              </a:rPr>
              <a:t>You have multiple waves of data wherein the participants have received an intervention between times 1 and 2. There are a total of 3 time points.</a:t>
            </a:r>
          </a:p>
        </p:txBody>
      </p:sp>
    </p:spTree>
    <p:extLst>
      <p:ext uri="{BB962C8B-B14F-4D97-AF65-F5344CB8AC3E}">
        <p14:creationId xmlns:p14="http://schemas.microsoft.com/office/powerpoint/2010/main" val="2884119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655F2EB-082D-1A4D-B2FA-EA5F6FE60629}" type="slidenum">
              <a:rPr lang="en-US" smtClean="0"/>
              <a:t>6</a:t>
            </a:fld>
            <a:endParaRPr lang="en-US"/>
          </a:p>
        </p:txBody>
      </p:sp>
      <p:sp>
        <p:nvSpPr>
          <p:cNvPr id="7" name="Rectangle 1">
            <a:extLst>
              <a:ext uri="{FF2B5EF4-FFF2-40B4-BE49-F238E27FC236}">
                <a16:creationId xmlns:a16="http://schemas.microsoft.com/office/drawing/2014/main" id="{989E403B-5C3A-9F48-A17F-F56745B2FA6E}"/>
              </a:ext>
            </a:extLst>
          </p:cNvPr>
          <p:cNvSpPr>
            <a:spLocks noChangeArrowheads="1"/>
          </p:cNvSpPr>
          <p:nvPr/>
        </p:nvSpPr>
        <p:spPr bwMode="auto">
          <a:xfrm>
            <a:off x="3075781" y="23844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p>
        </p:txBody>
      </p:sp>
      <p:sp>
        <p:nvSpPr>
          <p:cNvPr id="8" name="Rectangle 7">
            <a:extLst>
              <a:ext uri="{FF2B5EF4-FFF2-40B4-BE49-F238E27FC236}">
                <a16:creationId xmlns:a16="http://schemas.microsoft.com/office/drawing/2014/main" id="{B91BB246-CA21-E342-9BC2-5123889D10A6}"/>
              </a:ext>
            </a:extLst>
          </p:cNvPr>
          <p:cNvSpPr/>
          <p:nvPr/>
        </p:nvSpPr>
        <p:spPr>
          <a:xfrm>
            <a:off x="431800" y="457200"/>
            <a:ext cx="5537200" cy="575310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5BD93217-5A95-2244-A031-606568BD066E}"/>
              </a:ext>
            </a:extLst>
          </p:cNvPr>
          <p:cNvSpPr/>
          <p:nvPr/>
        </p:nvSpPr>
        <p:spPr>
          <a:xfrm>
            <a:off x="6096000" y="457200"/>
            <a:ext cx="5537200" cy="5753100"/>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84BF4DB9-0C72-7647-8650-6E7EA07C44D3}"/>
              </a:ext>
            </a:extLst>
          </p:cNvPr>
          <p:cNvGrpSpPr/>
          <p:nvPr/>
        </p:nvGrpSpPr>
        <p:grpSpPr>
          <a:xfrm>
            <a:off x="596900" y="736600"/>
            <a:ext cx="5200650" cy="5181600"/>
            <a:chOff x="596900" y="736600"/>
            <a:chExt cx="5200650" cy="5181600"/>
          </a:xfrm>
        </p:grpSpPr>
        <p:sp>
          <p:nvSpPr>
            <p:cNvPr id="10" name="TextBox 9">
              <a:extLst>
                <a:ext uri="{FF2B5EF4-FFF2-40B4-BE49-F238E27FC236}">
                  <a16:creationId xmlns:a16="http://schemas.microsoft.com/office/drawing/2014/main" id="{3E155B71-50AD-D04D-ACDF-9B8E29103FF0}"/>
                </a:ext>
              </a:extLst>
            </p:cNvPr>
            <p:cNvSpPr txBox="1"/>
            <p:nvPr/>
          </p:nvSpPr>
          <p:spPr>
            <a:xfrm>
              <a:off x="596900" y="736600"/>
              <a:ext cx="5194300" cy="523220"/>
            </a:xfrm>
            <a:prstGeom prst="rect">
              <a:avLst/>
            </a:prstGeom>
            <a:noFill/>
          </p:spPr>
          <p:txBody>
            <a:bodyPr wrap="square" rtlCol="0">
              <a:spAutoFit/>
            </a:bodyPr>
            <a:lstStyle/>
            <a:p>
              <a:pPr algn="ctr"/>
              <a:r>
                <a:rPr lang="en-US" sz="2800" b="1" dirty="0">
                  <a:solidFill>
                    <a:schemeClr val="accent2">
                      <a:lumMod val="75000"/>
                    </a:schemeClr>
                  </a:solidFill>
                  <a:latin typeface="Consolas" panose="020B0609020204030204" pitchFamily="49" charset="0"/>
                  <a:cs typeface="Consolas" panose="020B0609020204030204" pitchFamily="49" charset="0"/>
                </a:rPr>
                <a:t>Comparing Means</a:t>
              </a:r>
            </a:p>
          </p:txBody>
        </p:sp>
        <p:sp>
          <p:nvSpPr>
            <p:cNvPr id="12" name="Rectangle 11">
              <a:extLst>
                <a:ext uri="{FF2B5EF4-FFF2-40B4-BE49-F238E27FC236}">
                  <a16:creationId xmlns:a16="http://schemas.microsoft.com/office/drawing/2014/main" id="{F5D5C180-B148-0646-AD51-15D1F0BAB7D3}"/>
                </a:ext>
              </a:extLst>
            </p:cNvPr>
            <p:cNvSpPr/>
            <p:nvPr/>
          </p:nvSpPr>
          <p:spPr>
            <a:xfrm>
              <a:off x="1473200" y="3832225"/>
              <a:ext cx="622300" cy="1069975"/>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96C6FD7-D635-9E42-A745-E3C6DD821687}"/>
                </a:ext>
              </a:extLst>
            </p:cNvPr>
            <p:cNvSpPr/>
            <p:nvPr/>
          </p:nvSpPr>
          <p:spPr>
            <a:xfrm>
              <a:off x="2825750" y="4768850"/>
              <a:ext cx="622300" cy="668337"/>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0191DD61-C9D5-404E-AC16-5F54E02BD913}"/>
                </a:ext>
              </a:extLst>
            </p:cNvPr>
            <p:cNvCxnSpPr/>
            <p:nvPr/>
          </p:nvCxnSpPr>
          <p:spPr>
            <a:xfrm>
              <a:off x="990600" y="3400891"/>
              <a:ext cx="0" cy="251730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9FB9C68-D4A2-7542-9C16-FAB2B4242204}"/>
                </a:ext>
              </a:extLst>
            </p:cNvPr>
            <p:cNvCxnSpPr>
              <a:cxnSpLocks/>
            </p:cNvCxnSpPr>
            <p:nvPr/>
          </p:nvCxnSpPr>
          <p:spPr>
            <a:xfrm flipH="1">
              <a:off x="832200" y="5767000"/>
              <a:ext cx="294004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EF0B43-6D33-FD49-985F-B0FFEBF521CC}"/>
                </a:ext>
              </a:extLst>
            </p:cNvPr>
            <p:cNvCxnSpPr>
              <a:endCxn id="12" idx="0"/>
            </p:cNvCxnSpPr>
            <p:nvPr/>
          </p:nvCxnSpPr>
          <p:spPr>
            <a:xfrm>
              <a:off x="1784350" y="3543300"/>
              <a:ext cx="0" cy="2889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AA79C78-6D2C-8744-80D2-CB093FF12A18}"/>
                </a:ext>
              </a:extLst>
            </p:cNvPr>
            <p:cNvCxnSpPr/>
            <p:nvPr/>
          </p:nvCxnSpPr>
          <p:spPr>
            <a:xfrm>
              <a:off x="1765300" y="4902200"/>
              <a:ext cx="0" cy="2889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99E81E4-ABA3-0347-9B6A-1245A31D68F1}"/>
                </a:ext>
              </a:extLst>
            </p:cNvPr>
            <p:cNvCxnSpPr>
              <a:cxnSpLocks/>
            </p:cNvCxnSpPr>
            <p:nvPr/>
          </p:nvCxnSpPr>
          <p:spPr>
            <a:xfrm>
              <a:off x="3136900" y="4659545"/>
              <a:ext cx="0" cy="1111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3A70984-F684-2C48-8A17-F6161CF6BD5A}"/>
                </a:ext>
              </a:extLst>
            </p:cNvPr>
            <p:cNvCxnSpPr>
              <a:cxnSpLocks/>
            </p:cNvCxnSpPr>
            <p:nvPr/>
          </p:nvCxnSpPr>
          <p:spPr>
            <a:xfrm>
              <a:off x="3136900" y="5437187"/>
              <a:ext cx="0" cy="1111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C4B89DD-ECE0-7C46-A158-35F83049ADFF}"/>
                </a:ext>
              </a:extLst>
            </p:cNvPr>
            <p:cNvSpPr txBox="1"/>
            <p:nvPr/>
          </p:nvSpPr>
          <p:spPr>
            <a:xfrm>
              <a:off x="892800" y="1621740"/>
              <a:ext cx="4904750" cy="1477328"/>
            </a:xfrm>
            <a:prstGeom prst="rect">
              <a:avLst/>
            </a:prstGeom>
            <a:noFill/>
          </p:spPr>
          <p:txBody>
            <a:bodyPr wrap="square" rtlCol="0">
              <a:spAutoFit/>
            </a:bodyPr>
            <a:lstStyle/>
            <a:p>
              <a:r>
                <a:rPr lang="en-US" dirty="0">
                  <a:solidFill>
                    <a:schemeClr val="accent2">
                      <a:lumMod val="75000"/>
                    </a:schemeClr>
                  </a:solidFill>
                  <a:latin typeface="Consolas" panose="020B0609020204030204" pitchFamily="49" charset="0"/>
                  <a:cs typeface="Consolas" panose="020B0609020204030204" pitchFamily="49" charset="0"/>
                </a:rPr>
                <a:t>Is one group different than the other(s)?</a:t>
              </a:r>
            </a:p>
            <a:p>
              <a:pPr marL="285750" indent="-285750">
                <a:buFontTx/>
                <a:buChar char="-"/>
              </a:pPr>
              <a:r>
                <a:rPr lang="en-US" dirty="0">
                  <a:solidFill>
                    <a:schemeClr val="accent2">
                      <a:lumMod val="75000"/>
                    </a:schemeClr>
                  </a:solidFill>
                  <a:latin typeface="Consolas" panose="020B0609020204030204" pitchFamily="49" charset="0"/>
                  <a:cs typeface="Consolas" panose="020B0609020204030204" pitchFamily="49" charset="0"/>
                </a:rPr>
                <a:t>Z-tests</a:t>
              </a:r>
            </a:p>
            <a:p>
              <a:pPr marL="285750" indent="-285750">
                <a:buFontTx/>
                <a:buChar char="-"/>
              </a:pPr>
              <a:r>
                <a:rPr lang="en-US" dirty="0">
                  <a:solidFill>
                    <a:schemeClr val="accent2">
                      <a:lumMod val="75000"/>
                    </a:schemeClr>
                  </a:solidFill>
                  <a:latin typeface="Consolas" panose="020B0609020204030204" pitchFamily="49" charset="0"/>
                  <a:cs typeface="Consolas" panose="020B0609020204030204" pitchFamily="49" charset="0"/>
                </a:rPr>
                <a:t>T-tests</a:t>
              </a:r>
            </a:p>
            <a:p>
              <a:pPr marL="285750" indent="-285750">
                <a:buFontTx/>
                <a:buChar char="-"/>
              </a:pPr>
              <a:r>
                <a:rPr lang="en-US" dirty="0">
                  <a:solidFill>
                    <a:schemeClr val="accent2">
                      <a:lumMod val="75000"/>
                    </a:schemeClr>
                  </a:solidFill>
                  <a:latin typeface="Consolas" panose="020B0609020204030204" pitchFamily="49" charset="0"/>
                  <a:cs typeface="Consolas" panose="020B0609020204030204" pitchFamily="49" charset="0"/>
                </a:rPr>
                <a:t>ANOVA</a:t>
              </a:r>
            </a:p>
          </p:txBody>
        </p:sp>
        <p:sp>
          <p:nvSpPr>
            <p:cNvPr id="26" name="TextBox 25">
              <a:extLst>
                <a:ext uri="{FF2B5EF4-FFF2-40B4-BE49-F238E27FC236}">
                  <a16:creationId xmlns:a16="http://schemas.microsoft.com/office/drawing/2014/main" id="{2CD2D4A6-50A6-A04A-B4D6-61C78A57FE0A}"/>
                </a:ext>
              </a:extLst>
            </p:cNvPr>
            <p:cNvSpPr txBox="1"/>
            <p:nvPr/>
          </p:nvSpPr>
          <p:spPr>
            <a:xfrm>
              <a:off x="3636001" y="2666137"/>
              <a:ext cx="2103950" cy="1754326"/>
            </a:xfrm>
            <a:prstGeom prst="rect">
              <a:avLst/>
            </a:prstGeom>
            <a:noFill/>
          </p:spPr>
          <p:txBody>
            <a:bodyPr wrap="square" rtlCol="0">
              <a:spAutoFit/>
            </a:bodyPr>
            <a:lstStyle/>
            <a:p>
              <a:pPr algn="r"/>
              <a:r>
                <a:rPr lang="en-US" dirty="0">
                  <a:solidFill>
                    <a:schemeClr val="accent2">
                      <a:lumMod val="75000"/>
                    </a:schemeClr>
                  </a:solidFill>
                  <a:latin typeface="Consolas" panose="020B0609020204030204" pitchFamily="49" charset="0"/>
                  <a:cs typeface="Consolas" panose="020B0609020204030204" pitchFamily="49" charset="0"/>
                </a:rPr>
                <a:t>We compare the means and use the variability to decide if the difference is significant</a:t>
              </a:r>
            </a:p>
          </p:txBody>
        </p:sp>
      </p:grpSp>
      <p:grpSp>
        <p:nvGrpSpPr>
          <p:cNvPr id="57" name="Group 56">
            <a:extLst>
              <a:ext uri="{FF2B5EF4-FFF2-40B4-BE49-F238E27FC236}">
                <a16:creationId xmlns:a16="http://schemas.microsoft.com/office/drawing/2014/main" id="{E29D158A-A672-DF4C-88DA-C8EFBE078C5F}"/>
              </a:ext>
            </a:extLst>
          </p:cNvPr>
          <p:cNvGrpSpPr/>
          <p:nvPr/>
        </p:nvGrpSpPr>
        <p:grpSpPr>
          <a:xfrm>
            <a:off x="6267450" y="736600"/>
            <a:ext cx="5194300" cy="5181599"/>
            <a:chOff x="6267450" y="736600"/>
            <a:chExt cx="5194300" cy="5181599"/>
          </a:xfrm>
        </p:grpSpPr>
        <p:sp>
          <p:nvSpPr>
            <p:cNvPr id="11" name="TextBox 10">
              <a:extLst>
                <a:ext uri="{FF2B5EF4-FFF2-40B4-BE49-F238E27FC236}">
                  <a16:creationId xmlns:a16="http://schemas.microsoft.com/office/drawing/2014/main" id="{D60CF4D9-2F30-CD48-BA5B-60F615BBF9DF}"/>
                </a:ext>
              </a:extLst>
            </p:cNvPr>
            <p:cNvSpPr txBox="1"/>
            <p:nvPr/>
          </p:nvSpPr>
          <p:spPr>
            <a:xfrm>
              <a:off x="6267450" y="736600"/>
              <a:ext cx="5194300" cy="523220"/>
            </a:xfrm>
            <a:prstGeom prst="rect">
              <a:avLst/>
            </a:prstGeom>
            <a:noFill/>
          </p:spPr>
          <p:txBody>
            <a:bodyPr wrap="square" rtlCol="0">
              <a:spAutoFit/>
            </a:bodyPr>
            <a:lstStyle/>
            <a:p>
              <a:pPr algn="ctr"/>
              <a:r>
                <a:rPr lang="en-US" sz="2800" b="1" dirty="0">
                  <a:solidFill>
                    <a:schemeClr val="accent1">
                      <a:lumMod val="75000"/>
                    </a:schemeClr>
                  </a:solidFill>
                  <a:latin typeface="Consolas" panose="020B0609020204030204" pitchFamily="49" charset="0"/>
                  <a:cs typeface="Consolas" panose="020B0609020204030204" pitchFamily="49" charset="0"/>
                </a:rPr>
                <a:t>Assessing Relationships</a:t>
              </a:r>
            </a:p>
          </p:txBody>
        </p:sp>
        <p:cxnSp>
          <p:nvCxnSpPr>
            <p:cNvPr id="27" name="Straight Connector 26">
              <a:extLst>
                <a:ext uri="{FF2B5EF4-FFF2-40B4-BE49-F238E27FC236}">
                  <a16:creationId xmlns:a16="http://schemas.microsoft.com/office/drawing/2014/main" id="{AA9E9AC1-46F9-1840-A1CD-8350222272B6}"/>
                </a:ext>
              </a:extLst>
            </p:cNvPr>
            <p:cNvCxnSpPr/>
            <p:nvPr/>
          </p:nvCxnSpPr>
          <p:spPr>
            <a:xfrm>
              <a:off x="6643800" y="3400890"/>
              <a:ext cx="0" cy="251730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F3E9F93-D384-954D-AF12-4789390D82F3}"/>
                </a:ext>
              </a:extLst>
            </p:cNvPr>
            <p:cNvCxnSpPr>
              <a:cxnSpLocks/>
            </p:cNvCxnSpPr>
            <p:nvPr/>
          </p:nvCxnSpPr>
          <p:spPr>
            <a:xfrm flipH="1">
              <a:off x="6485400" y="5766999"/>
              <a:ext cx="2940049"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F2AEAA4-4B1A-5748-AED7-504832818ED2}"/>
                </a:ext>
              </a:extLst>
            </p:cNvPr>
            <p:cNvSpPr/>
            <p:nvPr/>
          </p:nvSpPr>
          <p:spPr>
            <a:xfrm>
              <a:off x="6978538" y="5213214"/>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A361895-56C4-334E-A1CE-2A6840EA031F}"/>
                </a:ext>
              </a:extLst>
            </p:cNvPr>
            <p:cNvSpPr/>
            <p:nvPr/>
          </p:nvSpPr>
          <p:spPr>
            <a:xfrm>
              <a:off x="7187868" y="5340149"/>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8F6FB2A-BFFD-4242-9386-700A08284DA1}"/>
                </a:ext>
              </a:extLst>
            </p:cNvPr>
            <p:cNvSpPr/>
            <p:nvPr/>
          </p:nvSpPr>
          <p:spPr>
            <a:xfrm>
              <a:off x="6963597" y="4774741"/>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1D11969-927C-2048-A9D9-1EE357B1F83F}"/>
                </a:ext>
              </a:extLst>
            </p:cNvPr>
            <p:cNvSpPr/>
            <p:nvPr/>
          </p:nvSpPr>
          <p:spPr>
            <a:xfrm>
              <a:off x="7197669" y="4977343"/>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052AAD65-559D-FD45-83EE-853F3D9297DA}"/>
                </a:ext>
              </a:extLst>
            </p:cNvPr>
            <p:cNvSpPr/>
            <p:nvPr/>
          </p:nvSpPr>
          <p:spPr>
            <a:xfrm>
              <a:off x="7387865" y="5148099"/>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30804DB-181E-E749-B4EA-AB23E9E2DD41}"/>
                </a:ext>
              </a:extLst>
            </p:cNvPr>
            <p:cNvSpPr/>
            <p:nvPr/>
          </p:nvSpPr>
          <p:spPr>
            <a:xfrm>
              <a:off x="7754485" y="5131490"/>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0D849358-0B1F-E249-9E1A-9669B3ABB4B8}"/>
                </a:ext>
              </a:extLst>
            </p:cNvPr>
            <p:cNvSpPr/>
            <p:nvPr/>
          </p:nvSpPr>
          <p:spPr>
            <a:xfrm>
              <a:off x="7573341" y="4768682"/>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D5703A6-EEEF-3540-8E69-9962604E6B2A}"/>
                </a:ext>
              </a:extLst>
            </p:cNvPr>
            <p:cNvSpPr/>
            <p:nvPr/>
          </p:nvSpPr>
          <p:spPr>
            <a:xfrm>
              <a:off x="7421460" y="4588834"/>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E467DE1-D756-EB44-B5BA-B26034E64F44}"/>
                </a:ext>
              </a:extLst>
            </p:cNvPr>
            <p:cNvSpPr/>
            <p:nvPr/>
          </p:nvSpPr>
          <p:spPr>
            <a:xfrm>
              <a:off x="7754484" y="4433567"/>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AFDB6DF-1E8F-1D43-BE30-1317792C7C45}"/>
                </a:ext>
              </a:extLst>
            </p:cNvPr>
            <p:cNvSpPr/>
            <p:nvPr/>
          </p:nvSpPr>
          <p:spPr>
            <a:xfrm>
              <a:off x="8011259" y="4648469"/>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0685B99-C978-FF4D-A940-AB5472BA98C3}"/>
                </a:ext>
              </a:extLst>
            </p:cNvPr>
            <p:cNvSpPr/>
            <p:nvPr/>
          </p:nvSpPr>
          <p:spPr>
            <a:xfrm>
              <a:off x="7861190" y="4947525"/>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68ACB9F-23DA-4749-98B1-80ED23CECD42}"/>
                </a:ext>
              </a:extLst>
            </p:cNvPr>
            <p:cNvSpPr/>
            <p:nvPr/>
          </p:nvSpPr>
          <p:spPr>
            <a:xfrm>
              <a:off x="8260080" y="4409384"/>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1C52AAA-91B5-764A-A3B3-7254DEF17A99}"/>
                </a:ext>
              </a:extLst>
            </p:cNvPr>
            <p:cNvSpPr/>
            <p:nvPr/>
          </p:nvSpPr>
          <p:spPr>
            <a:xfrm>
              <a:off x="8260080" y="4185194"/>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15D1223E-0992-0949-BD09-8C7B8E352438}"/>
                </a:ext>
              </a:extLst>
            </p:cNvPr>
            <p:cNvSpPr/>
            <p:nvPr/>
          </p:nvSpPr>
          <p:spPr>
            <a:xfrm>
              <a:off x="8394588" y="4715107"/>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4DEC45BB-8D46-6447-B74B-404D8DF7273A}"/>
                </a:ext>
              </a:extLst>
            </p:cNvPr>
            <p:cNvSpPr/>
            <p:nvPr/>
          </p:nvSpPr>
          <p:spPr>
            <a:xfrm>
              <a:off x="8002819" y="4007024"/>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CFEE38A-6A56-894E-88E0-0AB1432F842D}"/>
                </a:ext>
              </a:extLst>
            </p:cNvPr>
            <p:cNvSpPr/>
            <p:nvPr/>
          </p:nvSpPr>
          <p:spPr>
            <a:xfrm>
              <a:off x="8648590" y="4274494"/>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010F57F-9EBF-E945-818B-30DE632DD616}"/>
                </a:ext>
              </a:extLst>
            </p:cNvPr>
            <p:cNvSpPr/>
            <p:nvPr/>
          </p:nvSpPr>
          <p:spPr>
            <a:xfrm>
              <a:off x="8362782" y="3909488"/>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4B08A4EC-1A69-094C-BA36-5F56A29144AF}"/>
                </a:ext>
              </a:extLst>
            </p:cNvPr>
            <p:cNvSpPr/>
            <p:nvPr/>
          </p:nvSpPr>
          <p:spPr>
            <a:xfrm>
              <a:off x="8648590" y="3879666"/>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5FBEC5A-4A00-724F-B60D-D95C982D9EBE}"/>
                </a:ext>
              </a:extLst>
            </p:cNvPr>
            <p:cNvSpPr/>
            <p:nvPr/>
          </p:nvSpPr>
          <p:spPr>
            <a:xfrm>
              <a:off x="8944152" y="3980125"/>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FD05338-F491-5C48-8B0F-8DA3F7D4820E}"/>
                </a:ext>
              </a:extLst>
            </p:cNvPr>
            <p:cNvSpPr/>
            <p:nvPr/>
          </p:nvSpPr>
          <p:spPr>
            <a:xfrm>
              <a:off x="8228274" y="5058373"/>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2EE4779-29A5-0D43-9FB2-7B13E1220A1F}"/>
                </a:ext>
              </a:extLst>
            </p:cNvPr>
            <p:cNvSpPr/>
            <p:nvPr/>
          </p:nvSpPr>
          <p:spPr>
            <a:xfrm>
              <a:off x="7485399" y="4155376"/>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76575968-424C-3E40-A837-65FF11CD6075}"/>
                </a:ext>
              </a:extLst>
            </p:cNvPr>
            <p:cNvSpPr/>
            <p:nvPr/>
          </p:nvSpPr>
          <p:spPr>
            <a:xfrm>
              <a:off x="8458199" y="3644810"/>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CB6D6DB1-0C4B-BC40-9048-D60793009306}"/>
                </a:ext>
              </a:extLst>
            </p:cNvPr>
            <p:cNvCxnSpPr>
              <a:cxnSpLocks/>
            </p:cNvCxnSpPr>
            <p:nvPr/>
          </p:nvCxnSpPr>
          <p:spPr>
            <a:xfrm flipH="1">
              <a:off x="6796896" y="3772894"/>
              <a:ext cx="2210867" cy="1550805"/>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F14F24A-0589-214D-A43A-9ABE187E3E2D}"/>
                </a:ext>
              </a:extLst>
            </p:cNvPr>
            <p:cNvSpPr txBox="1"/>
            <p:nvPr/>
          </p:nvSpPr>
          <p:spPr>
            <a:xfrm>
              <a:off x="6480834" y="1457928"/>
              <a:ext cx="4904750" cy="1200329"/>
            </a:xfrm>
            <a:prstGeom prst="rect">
              <a:avLst/>
            </a:prstGeom>
            <a:noFill/>
          </p:spPr>
          <p:txBody>
            <a:bodyPr wrap="square" rtlCol="0">
              <a:spAutoFit/>
            </a:bodyPr>
            <a:lstStyle/>
            <a:p>
              <a:r>
                <a:rPr lang="en-US" dirty="0">
                  <a:solidFill>
                    <a:schemeClr val="accent1">
                      <a:lumMod val="75000"/>
                    </a:schemeClr>
                  </a:solidFill>
                  <a:latin typeface="Consolas" panose="020B0609020204030204" pitchFamily="49" charset="0"/>
                  <a:cs typeface="Consolas" panose="020B0609020204030204" pitchFamily="49" charset="0"/>
                </a:rPr>
                <a:t>Is there a relationship between the two variables?</a:t>
              </a:r>
            </a:p>
            <a:p>
              <a:pPr marL="285750" indent="-285750">
                <a:buFontTx/>
                <a:buChar char="-"/>
              </a:pPr>
              <a:r>
                <a:rPr lang="en-US" dirty="0">
                  <a:solidFill>
                    <a:schemeClr val="accent1">
                      <a:lumMod val="75000"/>
                    </a:schemeClr>
                  </a:solidFill>
                  <a:latin typeface="Consolas" panose="020B0609020204030204" pitchFamily="49" charset="0"/>
                  <a:cs typeface="Consolas" panose="020B0609020204030204" pitchFamily="49" charset="0"/>
                </a:rPr>
                <a:t>Correlation</a:t>
              </a:r>
            </a:p>
            <a:p>
              <a:pPr marL="285750" indent="-285750">
                <a:buFontTx/>
                <a:buChar char="-"/>
              </a:pPr>
              <a:r>
                <a:rPr lang="en-US" dirty="0">
                  <a:solidFill>
                    <a:schemeClr val="accent1">
                      <a:lumMod val="75000"/>
                    </a:schemeClr>
                  </a:solidFill>
                  <a:latin typeface="Consolas" panose="020B0609020204030204" pitchFamily="49" charset="0"/>
                  <a:cs typeface="Consolas" panose="020B0609020204030204" pitchFamily="49" charset="0"/>
                </a:rPr>
                <a:t>Regression</a:t>
              </a:r>
            </a:p>
          </p:txBody>
        </p:sp>
        <p:sp>
          <p:nvSpPr>
            <p:cNvPr id="55" name="TextBox 54">
              <a:extLst>
                <a:ext uri="{FF2B5EF4-FFF2-40B4-BE49-F238E27FC236}">
                  <a16:creationId xmlns:a16="http://schemas.microsoft.com/office/drawing/2014/main" id="{9FD6BAA8-A2F9-A94C-9850-04789B2647A2}"/>
                </a:ext>
              </a:extLst>
            </p:cNvPr>
            <p:cNvSpPr txBox="1"/>
            <p:nvPr/>
          </p:nvSpPr>
          <p:spPr>
            <a:xfrm>
              <a:off x="9060669" y="2528136"/>
              <a:ext cx="2293131" cy="1200329"/>
            </a:xfrm>
            <a:prstGeom prst="rect">
              <a:avLst/>
            </a:prstGeom>
            <a:noFill/>
          </p:spPr>
          <p:txBody>
            <a:bodyPr wrap="square" rtlCol="0">
              <a:spAutoFit/>
            </a:bodyPr>
            <a:lstStyle/>
            <a:p>
              <a:pPr algn="r"/>
              <a:r>
                <a:rPr lang="en-US" dirty="0">
                  <a:solidFill>
                    <a:schemeClr val="accent1">
                      <a:lumMod val="75000"/>
                    </a:schemeClr>
                  </a:solidFill>
                  <a:latin typeface="Consolas" panose="020B0609020204030204" pitchFamily="49" charset="0"/>
                  <a:cs typeface="Consolas" panose="020B0609020204030204" pitchFamily="49" charset="0"/>
                </a:rPr>
                <a:t>We look at how much the variables “move together”</a:t>
              </a:r>
            </a:p>
          </p:txBody>
        </p:sp>
      </p:grpSp>
      <p:sp>
        <p:nvSpPr>
          <p:cNvPr id="2" name="Rectangle 1">
            <a:extLst>
              <a:ext uri="{FF2B5EF4-FFF2-40B4-BE49-F238E27FC236}">
                <a16:creationId xmlns:a16="http://schemas.microsoft.com/office/drawing/2014/main" id="{001311A8-36C7-394B-93FA-C4CA6342FDEA}"/>
              </a:ext>
            </a:extLst>
          </p:cNvPr>
          <p:cNvSpPr/>
          <p:nvPr/>
        </p:nvSpPr>
        <p:spPr>
          <a:xfrm>
            <a:off x="2692400" y="2070100"/>
            <a:ext cx="6251752" cy="2363467"/>
          </a:xfrm>
          <a:prstGeom prst="rect">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Consolas" panose="020B0609020204030204" pitchFamily="49" charset="0"/>
                <a:cs typeface="Consolas" panose="020B0609020204030204" pitchFamily="49" charset="0"/>
              </a:rPr>
              <a:t>Regression</a:t>
            </a:r>
            <a:r>
              <a:rPr lang="en-US" sz="3600" dirty="0">
                <a:latin typeface="Consolas" panose="020B0609020204030204" pitchFamily="49" charset="0"/>
                <a:cs typeface="Consolas" panose="020B0609020204030204" pitchFamily="49" charset="0"/>
              </a:rPr>
              <a:t> does both (can be at the same time)</a:t>
            </a:r>
          </a:p>
        </p:txBody>
      </p:sp>
    </p:spTree>
    <p:extLst>
      <p:ext uri="{BB962C8B-B14F-4D97-AF65-F5344CB8AC3E}">
        <p14:creationId xmlns:p14="http://schemas.microsoft.com/office/powerpoint/2010/main" val="1684353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7025"/>
            <a:ext cx="10515600" cy="1577975"/>
          </a:xfrm>
        </p:spPr>
        <p:txBody>
          <a:bodyPr>
            <a:noAutofit/>
          </a:bodyPr>
          <a:lstStyle/>
          <a:p>
            <a:pPr algn="ctr"/>
            <a:r>
              <a:rPr lang="en-US" sz="8800" b="1" dirty="0">
                <a:solidFill>
                  <a:schemeClr val="tx2"/>
                </a:solidFill>
                <a:latin typeface="Consolas" charset="0"/>
                <a:ea typeface="Consolas" charset="0"/>
                <a:cs typeface="Consolas" charset="0"/>
              </a:rPr>
              <a:t>Challenge</a:t>
            </a:r>
          </a:p>
        </p:txBody>
      </p:sp>
      <p:sp>
        <p:nvSpPr>
          <p:cNvPr id="5" name="Slide Number Placeholder 4"/>
          <p:cNvSpPr>
            <a:spLocks noGrp="1"/>
          </p:cNvSpPr>
          <p:nvPr>
            <p:ph type="sldNum" sz="quarter" idx="12"/>
          </p:nvPr>
        </p:nvSpPr>
        <p:spPr/>
        <p:txBody>
          <a:bodyPr/>
          <a:lstStyle/>
          <a:p>
            <a:fld id="{4655F2EB-082D-1A4D-B2FA-EA5F6FE60629}" type="slidenum">
              <a:rPr lang="en-US" smtClean="0"/>
              <a:t>60</a:t>
            </a:fld>
            <a:endParaRPr lang="en-US"/>
          </a:p>
        </p:txBody>
      </p:sp>
      <p:sp>
        <p:nvSpPr>
          <p:cNvPr id="3" name="TextBox 2">
            <a:extLst>
              <a:ext uri="{FF2B5EF4-FFF2-40B4-BE49-F238E27FC236}">
                <a16:creationId xmlns:a16="http://schemas.microsoft.com/office/drawing/2014/main" id="{9D102F9E-03A3-2647-B779-75CBD813C131}"/>
              </a:ext>
            </a:extLst>
          </p:cNvPr>
          <p:cNvSpPr txBox="1"/>
          <p:nvPr/>
        </p:nvSpPr>
        <p:spPr>
          <a:xfrm>
            <a:off x="1268565" y="1905000"/>
            <a:ext cx="9654869" cy="954107"/>
          </a:xfrm>
          <a:prstGeom prst="rect">
            <a:avLst/>
          </a:prstGeom>
          <a:noFill/>
        </p:spPr>
        <p:txBody>
          <a:bodyPr wrap="square" rtlCol="0">
            <a:spAutoFit/>
          </a:bodyPr>
          <a:lstStyle/>
          <a:p>
            <a:pPr algn="ctr"/>
            <a:r>
              <a:rPr lang="en-US" sz="2800" dirty="0">
                <a:latin typeface="Consolas" panose="020B0609020204030204" pitchFamily="49" charset="0"/>
                <a:cs typeface="Consolas" panose="020B0609020204030204" pitchFamily="49" charset="0"/>
              </a:rPr>
              <a:t>For the following situations, describe what approach you would take and why:</a:t>
            </a:r>
          </a:p>
        </p:txBody>
      </p:sp>
      <p:sp>
        <p:nvSpPr>
          <p:cNvPr id="6" name="TextBox 5">
            <a:extLst>
              <a:ext uri="{FF2B5EF4-FFF2-40B4-BE49-F238E27FC236}">
                <a16:creationId xmlns:a16="http://schemas.microsoft.com/office/drawing/2014/main" id="{5CDA1F36-1835-2540-94C1-395E6B465E97}"/>
              </a:ext>
            </a:extLst>
          </p:cNvPr>
          <p:cNvSpPr txBox="1"/>
          <p:nvPr/>
        </p:nvSpPr>
        <p:spPr>
          <a:xfrm>
            <a:off x="1268564" y="3653621"/>
            <a:ext cx="9654869" cy="1815882"/>
          </a:xfrm>
          <a:prstGeom prst="rect">
            <a:avLst/>
          </a:prstGeom>
          <a:noFill/>
        </p:spPr>
        <p:txBody>
          <a:bodyPr wrap="square" rtlCol="0">
            <a:spAutoFit/>
          </a:bodyPr>
          <a:lstStyle/>
          <a:p>
            <a:pPr algn="ctr"/>
            <a:r>
              <a:rPr lang="en-US" sz="2800" dirty="0">
                <a:latin typeface="Consolas" panose="020B0609020204030204" pitchFamily="49" charset="0"/>
                <a:cs typeface="Consolas" panose="020B0609020204030204" pitchFamily="49" charset="0"/>
              </a:rPr>
              <a:t>You have a binary outcome and you think that the continuous variable “var1” predicts which category of the outcome the individual belongs to.</a:t>
            </a:r>
          </a:p>
        </p:txBody>
      </p:sp>
    </p:spTree>
    <p:extLst>
      <p:ext uri="{BB962C8B-B14F-4D97-AF65-F5344CB8AC3E}">
        <p14:creationId xmlns:p14="http://schemas.microsoft.com/office/powerpoint/2010/main" val="18266286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32025"/>
            <a:ext cx="10515600" cy="2212975"/>
          </a:xfrm>
        </p:spPr>
        <p:txBody>
          <a:bodyPr>
            <a:noAutofit/>
          </a:bodyPr>
          <a:lstStyle/>
          <a:p>
            <a:pPr algn="ctr"/>
            <a:r>
              <a:rPr lang="en-US" sz="8800" b="1" dirty="0">
                <a:latin typeface="Consolas" charset="0"/>
                <a:ea typeface="Consolas" charset="0"/>
                <a:cs typeface="Consolas" charset="0"/>
              </a:rPr>
              <a:t>Intro to Generalized Linear Models</a:t>
            </a:r>
          </a:p>
        </p:txBody>
      </p:sp>
      <p:sp>
        <p:nvSpPr>
          <p:cNvPr id="5" name="Slide Number Placeholder 4"/>
          <p:cNvSpPr>
            <a:spLocks noGrp="1"/>
          </p:cNvSpPr>
          <p:nvPr>
            <p:ph type="sldNum" sz="quarter" idx="12"/>
          </p:nvPr>
        </p:nvSpPr>
        <p:spPr/>
        <p:txBody>
          <a:bodyPr/>
          <a:lstStyle/>
          <a:p>
            <a:fld id="{4655F2EB-082D-1A4D-B2FA-EA5F6FE60629}" type="slidenum">
              <a:rPr lang="en-US" smtClean="0"/>
              <a:t>61</a:t>
            </a:fld>
            <a:endParaRPr lang="en-US"/>
          </a:p>
        </p:txBody>
      </p:sp>
    </p:spTree>
    <p:extLst>
      <p:ext uri="{BB962C8B-B14F-4D97-AF65-F5344CB8AC3E}">
        <p14:creationId xmlns:p14="http://schemas.microsoft.com/office/powerpoint/2010/main" val="8524781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8214" y="2754477"/>
            <a:ext cx="11413671" cy="1446550"/>
          </a:xfrm>
          <a:prstGeom prst="rect">
            <a:avLst/>
          </a:prstGeom>
        </p:spPr>
        <p:txBody>
          <a:bodyPr wrap="square">
            <a:spAutoFit/>
          </a:bodyPr>
          <a:lstStyle/>
          <a:p>
            <a:pPr algn="ctr"/>
            <a:r>
              <a:rPr lang="en-US" sz="8800" b="1" dirty="0">
                <a:solidFill>
                  <a:schemeClr val="accent3"/>
                </a:solidFill>
                <a:latin typeface="Consolas" charset="0"/>
                <a:ea typeface="Consolas" charset="0"/>
                <a:cs typeface="Consolas" charset="0"/>
              </a:rPr>
              <a:t>Questions?</a:t>
            </a:r>
            <a:endParaRPr lang="en-US" sz="8800" dirty="0">
              <a:solidFill>
                <a:schemeClr val="accent3"/>
              </a:solidFill>
            </a:endParaRPr>
          </a:p>
        </p:txBody>
      </p:sp>
      <p:sp>
        <p:nvSpPr>
          <p:cNvPr id="2" name="Slide Number Placeholder 1"/>
          <p:cNvSpPr>
            <a:spLocks noGrp="1"/>
          </p:cNvSpPr>
          <p:nvPr>
            <p:ph type="sldNum" sz="quarter" idx="12"/>
          </p:nvPr>
        </p:nvSpPr>
        <p:spPr/>
        <p:txBody>
          <a:bodyPr/>
          <a:lstStyle/>
          <a:p>
            <a:fld id="{4655F2EB-082D-1A4D-B2FA-EA5F6FE60629}" type="slidenum">
              <a:rPr lang="en-US" smtClean="0"/>
              <a:t>62</a:t>
            </a:fld>
            <a:endParaRPr lang="en-US"/>
          </a:p>
        </p:txBody>
      </p:sp>
    </p:spTree>
    <p:extLst>
      <p:ext uri="{BB962C8B-B14F-4D97-AF65-F5344CB8AC3E}">
        <p14:creationId xmlns:p14="http://schemas.microsoft.com/office/powerpoint/2010/main" val="6934377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71499" y="354177"/>
            <a:ext cx="11413671" cy="1446550"/>
          </a:xfrm>
          <a:prstGeom prst="rect">
            <a:avLst/>
          </a:prstGeom>
        </p:spPr>
        <p:txBody>
          <a:bodyPr wrap="square">
            <a:spAutoFit/>
          </a:bodyPr>
          <a:lstStyle/>
          <a:p>
            <a:r>
              <a:rPr lang="en-US" sz="8800" b="1" dirty="0">
                <a:solidFill>
                  <a:schemeClr val="tx2"/>
                </a:solidFill>
                <a:latin typeface="Consolas" charset="0"/>
                <a:ea typeface="Consolas" charset="0"/>
                <a:cs typeface="Consolas" charset="0"/>
              </a:rPr>
              <a:t>Next week:</a:t>
            </a:r>
            <a:endParaRPr lang="en-US" sz="8800" dirty="0">
              <a:solidFill>
                <a:schemeClr val="tx2"/>
              </a:solidFill>
            </a:endParaRPr>
          </a:p>
        </p:txBody>
      </p:sp>
      <p:sp>
        <p:nvSpPr>
          <p:cNvPr id="3" name="Rectangle 2"/>
          <p:cNvSpPr/>
          <p:nvPr/>
        </p:nvSpPr>
        <p:spPr>
          <a:xfrm>
            <a:off x="865411" y="2514017"/>
            <a:ext cx="10825845" cy="923330"/>
          </a:xfrm>
          <a:prstGeom prst="rect">
            <a:avLst/>
          </a:prstGeom>
        </p:spPr>
        <p:txBody>
          <a:bodyPr wrap="square">
            <a:spAutoFit/>
          </a:bodyPr>
          <a:lstStyle/>
          <a:p>
            <a:r>
              <a:rPr lang="en-US" sz="5400" b="1" dirty="0">
                <a:solidFill>
                  <a:schemeClr val="accent2"/>
                </a:solidFill>
                <a:latin typeface="Consolas" charset="0"/>
                <a:ea typeface="Consolas" charset="0"/>
                <a:cs typeface="Consolas" charset="0"/>
              </a:rPr>
              <a:t>More on Regression </a:t>
            </a:r>
          </a:p>
        </p:txBody>
      </p:sp>
      <p:sp>
        <p:nvSpPr>
          <p:cNvPr id="2" name="Slide Number Placeholder 1"/>
          <p:cNvSpPr>
            <a:spLocks noGrp="1"/>
          </p:cNvSpPr>
          <p:nvPr>
            <p:ph type="sldNum" sz="quarter" idx="12"/>
          </p:nvPr>
        </p:nvSpPr>
        <p:spPr/>
        <p:txBody>
          <a:bodyPr/>
          <a:lstStyle/>
          <a:p>
            <a:fld id="{4655F2EB-082D-1A4D-B2FA-EA5F6FE60629}" type="slidenum">
              <a:rPr lang="en-US" smtClean="0"/>
              <a:t>63</a:t>
            </a:fld>
            <a:endParaRPr lang="en-US"/>
          </a:p>
        </p:txBody>
      </p:sp>
    </p:spTree>
    <p:extLst>
      <p:ext uri="{BB962C8B-B14F-4D97-AF65-F5344CB8AC3E}">
        <p14:creationId xmlns:p14="http://schemas.microsoft.com/office/powerpoint/2010/main" val="368682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9049"/>
            <a:ext cx="10515600" cy="837240"/>
          </a:xfrm>
        </p:spPr>
        <p:txBody>
          <a:bodyPr>
            <a:noAutofit/>
          </a:bodyPr>
          <a:lstStyle/>
          <a:p>
            <a:r>
              <a:rPr lang="en-US" b="1" dirty="0">
                <a:latin typeface="Consolas" charset="0"/>
                <a:ea typeface="Consolas" charset="0"/>
                <a:cs typeface="Consolas" charset="0"/>
              </a:rPr>
              <a:t>Intro to Regression</a:t>
            </a:r>
          </a:p>
        </p:txBody>
      </p:sp>
      <p:sp>
        <p:nvSpPr>
          <p:cNvPr id="5" name="Slide Number Placeholder 4"/>
          <p:cNvSpPr>
            <a:spLocks noGrp="1"/>
          </p:cNvSpPr>
          <p:nvPr>
            <p:ph type="sldNum" sz="quarter" idx="12"/>
          </p:nvPr>
        </p:nvSpPr>
        <p:spPr/>
        <p:txBody>
          <a:bodyPr/>
          <a:lstStyle/>
          <a:p>
            <a:fld id="{4655F2EB-082D-1A4D-B2FA-EA5F6FE60629}" type="slidenum">
              <a:rPr lang="en-US" smtClean="0"/>
              <a:t>7</a:t>
            </a:fld>
            <a:endParaRPr lang="en-US"/>
          </a:p>
        </p:txBody>
      </p:sp>
      <p:sp>
        <p:nvSpPr>
          <p:cNvPr id="3" name="TextBox 2">
            <a:extLst>
              <a:ext uri="{FF2B5EF4-FFF2-40B4-BE49-F238E27FC236}">
                <a16:creationId xmlns:a16="http://schemas.microsoft.com/office/drawing/2014/main" id="{8986B26D-A974-C845-8368-4E9021BFB245}"/>
              </a:ext>
            </a:extLst>
          </p:cNvPr>
          <p:cNvSpPr txBox="1"/>
          <p:nvPr/>
        </p:nvSpPr>
        <p:spPr>
          <a:xfrm>
            <a:off x="1098698" y="1736651"/>
            <a:ext cx="9530173" cy="461665"/>
          </a:xfrm>
          <a:prstGeom prst="rect">
            <a:avLst/>
          </a:prstGeom>
          <a:noFill/>
        </p:spPr>
        <p:txBody>
          <a:bodyPr wrap="none" rtlCol="0">
            <a:spAutoFit/>
          </a:bodyPr>
          <a:lstStyle/>
          <a:p>
            <a:r>
              <a:rPr lang="en-US" sz="2400" b="1" dirty="0">
                <a:solidFill>
                  <a:schemeClr val="tx2"/>
                </a:solidFill>
                <a:latin typeface="Consolas" panose="020B0609020204030204" pitchFamily="49" charset="0"/>
                <a:cs typeface="Consolas" panose="020B0609020204030204" pitchFamily="49" charset="0"/>
              </a:rPr>
              <a:t>The </a:t>
            </a:r>
            <a:r>
              <a:rPr lang="en-US" sz="2400" b="1" dirty="0">
                <a:solidFill>
                  <a:schemeClr val="accent6"/>
                </a:solidFill>
                <a:latin typeface="Consolas" panose="020B0609020204030204" pitchFamily="49" charset="0"/>
                <a:cs typeface="Consolas" panose="020B0609020204030204" pitchFamily="49" charset="0"/>
              </a:rPr>
              <a:t>foundation</a:t>
            </a:r>
            <a:r>
              <a:rPr lang="en-US" sz="2400" b="1" dirty="0">
                <a:solidFill>
                  <a:schemeClr val="tx2"/>
                </a:solidFill>
                <a:latin typeface="Consolas" panose="020B0609020204030204" pitchFamily="49" charset="0"/>
                <a:cs typeface="Consolas" panose="020B0609020204030204" pitchFamily="49" charset="0"/>
              </a:rPr>
              <a:t> of almost everything we do in statistics</a:t>
            </a:r>
          </a:p>
        </p:txBody>
      </p:sp>
      <p:grpSp>
        <p:nvGrpSpPr>
          <p:cNvPr id="21" name="Group 20">
            <a:extLst>
              <a:ext uri="{FF2B5EF4-FFF2-40B4-BE49-F238E27FC236}">
                <a16:creationId xmlns:a16="http://schemas.microsoft.com/office/drawing/2014/main" id="{8E863471-F777-A644-AAC3-9F7F3953E529}"/>
              </a:ext>
            </a:extLst>
          </p:cNvPr>
          <p:cNvGrpSpPr/>
          <p:nvPr/>
        </p:nvGrpSpPr>
        <p:grpSpPr>
          <a:xfrm>
            <a:off x="1098698" y="2218530"/>
            <a:ext cx="2844048" cy="1466020"/>
            <a:chOff x="1098698" y="2218530"/>
            <a:chExt cx="2844048" cy="1466020"/>
          </a:xfrm>
        </p:grpSpPr>
        <p:cxnSp>
          <p:nvCxnSpPr>
            <p:cNvPr id="6" name="Straight Arrow Connector 5">
              <a:extLst>
                <a:ext uri="{FF2B5EF4-FFF2-40B4-BE49-F238E27FC236}">
                  <a16:creationId xmlns:a16="http://schemas.microsoft.com/office/drawing/2014/main" id="{19076B0F-E485-FF4B-99C4-30DBBCDB2CD2}"/>
                </a:ext>
              </a:extLst>
            </p:cNvPr>
            <p:cNvCxnSpPr>
              <a:cxnSpLocks/>
            </p:cNvCxnSpPr>
            <p:nvPr/>
          </p:nvCxnSpPr>
          <p:spPr>
            <a:xfrm flipH="1">
              <a:off x="2289545" y="2218530"/>
              <a:ext cx="1145775" cy="1076603"/>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7C45D35-D267-AC47-A9F3-79D7603766A9}"/>
                </a:ext>
              </a:extLst>
            </p:cNvPr>
            <p:cNvSpPr/>
            <p:nvPr/>
          </p:nvSpPr>
          <p:spPr>
            <a:xfrm>
              <a:off x="1098698" y="3315218"/>
              <a:ext cx="2844048" cy="369332"/>
            </a:xfrm>
            <a:prstGeom prst="rect">
              <a:avLst/>
            </a:prstGeom>
            <a:solidFill>
              <a:schemeClr val="accent6">
                <a:lumMod val="20000"/>
                <a:lumOff val="80000"/>
              </a:schemeClr>
            </a:solidFill>
            <a:ln>
              <a:solidFill>
                <a:schemeClr val="accent6">
                  <a:lumMod val="20000"/>
                  <a:lumOff val="80000"/>
                </a:schemeClr>
              </a:solidFill>
            </a:ln>
          </p:spPr>
          <p:txBody>
            <a:bodyPr wrap="none">
              <a:spAutoFit/>
            </a:bodyPr>
            <a:lstStyle/>
            <a:p>
              <a:r>
                <a:rPr lang="en-US" b="1" dirty="0">
                  <a:solidFill>
                    <a:schemeClr val="tx2"/>
                  </a:solidFill>
                  <a:latin typeface="Consolas" panose="020B0609020204030204" pitchFamily="49" charset="0"/>
                  <a:cs typeface="Consolas" panose="020B0609020204030204" pitchFamily="49" charset="0"/>
                </a:rPr>
                <a:t>Comparing group means</a:t>
              </a:r>
              <a:endParaRPr lang="en-US" dirty="0"/>
            </a:p>
          </p:txBody>
        </p:sp>
      </p:grpSp>
      <p:grpSp>
        <p:nvGrpSpPr>
          <p:cNvPr id="22" name="Group 21">
            <a:extLst>
              <a:ext uri="{FF2B5EF4-FFF2-40B4-BE49-F238E27FC236}">
                <a16:creationId xmlns:a16="http://schemas.microsoft.com/office/drawing/2014/main" id="{6A354BA4-1C23-3443-ABBA-394C5B535DFD}"/>
              </a:ext>
            </a:extLst>
          </p:cNvPr>
          <p:cNvGrpSpPr/>
          <p:nvPr/>
        </p:nvGrpSpPr>
        <p:grpSpPr>
          <a:xfrm>
            <a:off x="3435320" y="2198316"/>
            <a:ext cx="2717411" cy="2096718"/>
            <a:chOff x="3435320" y="2198316"/>
            <a:chExt cx="2717411" cy="2096718"/>
          </a:xfrm>
        </p:grpSpPr>
        <p:cxnSp>
          <p:nvCxnSpPr>
            <p:cNvPr id="9" name="Straight Arrow Connector 8">
              <a:extLst>
                <a:ext uri="{FF2B5EF4-FFF2-40B4-BE49-F238E27FC236}">
                  <a16:creationId xmlns:a16="http://schemas.microsoft.com/office/drawing/2014/main" id="{A6677790-C85C-934E-ADA2-978787E4A77E}"/>
                </a:ext>
              </a:extLst>
            </p:cNvPr>
            <p:cNvCxnSpPr>
              <a:cxnSpLocks/>
            </p:cNvCxnSpPr>
            <p:nvPr/>
          </p:nvCxnSpPr>
          <p:spPr>
            <a:xfrm>
              <a:off x="4738577" y="2198316"/>
              <a:ext cx="0" cy="1635053"/>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40AE5E9-5752-1644-9ADB-CDCAE13BF141}"/>
                </a:ext>
              </a:extLst>
            </p:cNvPr>
            <p:cNvSpPr/>
            <p:nvPr/>
          </p:nvSpPr>
          <p:spPr>
            <a:xfrm>
              <a:off x="3435320" y="3925702"/>
              <a:ext cx="2717411" cy="369332"/>
            </a:xfrm>
            <a:prstGeom prst="rect">
              <a:avLst/>
            </a:prstGeom>
            <a:solidFill>
              <a:schemeClr val="accent5">
                <a:lumMod val="20000"/>
                <a:lumOff val="80000"/>
              </a:schemeClr>
            </a:solidFill>
            <a:ln>
              <a:solidFill>
                <a:schemeClr val="accent5">
                  <a:lumMod val="20000"/>
                  <a:lumOff val="80000"/>
                </a:schemeClr>
              </a:solidFill>
            </a:ln>
          </p:spPr>
          <p:txBody>
            <a:bodyPr wrap="none">
              <a:spAutoFit/>
            </a:bodyPr>
            <a:lstStyle/>
            <a:p>
              <a:r>
                <a:rPr lang="en-US" b="1" dirty="0">
                  <a:solidFill>
                    <a:schemeClr val="tx2"/>
                  </a:solidFill>
                  <a:latin typeface="Consolas" panose="020B0609020204030204" pitchFamily="49" charset="0"/>
                  <a:cs typeface="Consolas" panose="020B0609020204030204" pitchFamily="49" charset="0"/>
                </a:rPr>
                <a:t>Assess relationships</a:t>
              </a:r>
              <a:endParaRPr lang="en-US" dirty="0"/>
            </a:p>
          </p:txBody>
        </p:sp>
      </p:grpSp>
      <p:grpSp>
        <p:nvGrpSpPr>
          <p:cNvPr id="23" name="Group 22">
            <a:extLst>
              <a:ext uri="{FF2B5EF4-FFF2-40B4-BE49-F238E27FC236}">
                <a16:creationId xmlns:a16="http://schemas.microsoft.com/office/drawing/2014/main" id="{A15876BC-DB8A-0948-9B33-3141D4423D3B}"/>
              </a:ext>
            </a:extLst>
          </p:cNvPr>
          <p:cNvGrpSpPr/>
          <p:nvPr/>
        </p:nvGrpSpPr>
        <p:grpSpPr>
          <a:xfrm>
            <a:off x="5863785" y="2198316"/>
            <a:ext cx="5361743" cy="2740464"/>
            <a:chOff x="5863785" y="2198316"/>
            <a:chExt cx="5361743" cy="2740464"/>
          </a:xfrm>
        </p:grpSpPr>
        <p:cxnSp>
          <p:nvCxnSpPr>
            <p:cNvPr id="12" name="Straight Arrow Connector 11">
              <a:extLst>
                <a:ext uri="{FF2B5EF4-FFF2-40B4-BE49-F238E27FC236}">
                  <a16:creationId xmlns:a16="http://schemas.microsoft.com/office/drawing/2014/main" id="{D26120EF-05C7-B345-823D-60C09EE25502}"/>
                </a:ext>
              </a:extLst>
            </p:cNvPr>
            <p:cNvCxnSpPr>
              <a:cxnSpLocks/>
              <a:stCxn id="3" idx="2"/>
            </p:cNvCxnSpPr>
            <p:nvPr/>
          </p:nvCxnSpPr>
          <p:spPr>
            <a:xfrm>
              <a:off x="5863785" y="2198316"/>
              <a:ext cx="2103545" cy="1912052"/>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E4F5BDB-5110-B244-9722-686E19F045C9}"/>
                </a:ext>
              </a:extLst>
            </p:cNvPr>
            <p:cNvSpPr/>
            <p:nvPr/>
          </p:nvSpPr>
          <p:spPr>
            <a:xfrm>
              <a:off x="6684333" y="4292449"/>
              <a:ext cx="4541195" cy="646331"/>
            </a:xfrm>
            <a:prstGeom prst="rect">
              <a:avLst/>
            </a:prstGeom>
            <a:solidFill>
              <a:schemeClr val="accent3">
                <a:lumMod val="20000"/>
                <a:lumOff val="80000"/>
              </a:schemeClr>
            </a:solidFill>
            <a:ln>
              <a:solidFill>
                <a:schemeClr val="accent3">
                  <a:lumMod val="20000"/>
                  <a:lumOff val="80000"/>
                </a:schemeClr>
              </a:solidFill>
            </a:ln>
          </p:spPr>
          <p:txBody>
            <a:bodyPr wrap="square">
              <a:spAutoFit/>
            </a:bodyPr>
            <a:lstStyle/>
            <a:p>
              <a:r>
                <a:rPr lang="en-US" b="1" dirty="0">
                  <a:solidFill>
                    <a:schemeClr val="tx2"/>
                  </a:solidFill>
                  <a:latin typeface="Consolas" panose="020B0609020204030204" pitchFamily="49" charset="0"/>
                  <a:cs typeface="Consolas" panose="020B0609020204030204" pitchFamily="49" charset="0"/>
                </a:rPr>
                <a:t>Compare means AND assess relationships at the same time</a:t>
              </a:r>
              <a:endParaRPr lang="en-US" dirty="0"/>
            </a:p>
          </p:txBody>
        </p:sp>
      </p:grpSp>
      <p:sp>
        <p:nvSpPr>
          <p:cNvPr id="20" name="TextBox 19">
            <a:extLst>
              <a:ext uri="{FF2B5EF4-FFF2-40B4-BE49-F238E27FC236}">
                <a16:creationId xmlns:a16="http://schemas.microsoft.com/office/drawing/2014/main" id="{81FA021D-7B95-AB40-8B5A-FA338B6F6A32}"/>
              </a:ext>
            </a:extLst>
          </p:cNvPr>
          <p:cNvSpPr txBox="1"/>
          <p:nvPr/>
        </p:nvSpPr>
        <p:spPr>
          <a:xfrm>
            <a:off x="1098697" y="5411936"/>
            <a:ext cx="9870010" cy="830997"/>
          </a:xfrm>
          <a:prstGeom prst="rect">
            <a:avLst/>
          </a:prstGeom>
          <a:noFill/>
        </p:spPr>
        <p:txBody>
          <a:bodyPr wrap="none" rtlCol="0">
            <a:spAutoFit/>
          </a:bodyPr>
          <a:lstStyle/>
          <a:p>
            <a:r>
              <a:rPr lang="en-US" sz="2400" b="1" dirty="0">
                <a:solidFill>
                  <a:schemeClr val="tx2"/>
                </a:solidFill>
                <a:latin typeface="Consolas" panose="020B0609020204030204" pitchFamily="49" charset="0"/>
                <a:cs typeface="Consolas" panose="020B0609020204030204" pitchFamily="49" charset="0"/>
              </a:rPr>
              <a:t>Can handle many types of outcome and predictor data types</a:t>
            </a:r>
          </a:p>
          <a:p>
            <a:r>
              <a:rPr lang="en-US" sz="2400" b="1" dirty="0">
                <a:solidFill>
                  <a:schemeClr val="tx2"/>
                </a:solidFill>
                <a:latin typeface="Consolas" panose="020B0609020204030204" pitchFamily="49" charset="0"/>
                <a:cs typeface="Consolas" panose="020B0609020204030204" pitchFamily="49" charset="0"/>
              </a:rPr>
              <a:t>Results are interpretable</a:t>
            </a:r>
          </a:p>
        </p:txBody>
      </p:sp>
    </p:spTree>
    <p:extLst>
      <p:ext uri="{BB962C8B-B14F-4D97-AF65-F5344CB8AC3E}">
        <p14:creationId xmlns:p14="http://schemas.microsoft.com/office/powerpoint/2010/main" val="34275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xEl>
                                              <p:pRg st="0" end="0"/>
                                            </p:txEl>
                                          </p:spTgt>
                                        </p:tgtEl>
                                        <p:attrNameLst>
                                          <p:attrName>style.visibility</p:attrName>
                                        </p:attrNameLst>
                                      </p:cBhvr>
                                      <p:to>
                                        <p:strVal val="visible"/>
                                      </p:to>
                                    </p:set>
                                    <p:animEffect transition="in" filter="fade">
                                      <p:cBhvr>
                                        <p:cTn id="22" dur="500"/>
                                        <p:tgtEl>
                                          <p:spTgt spid="2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xEl>
                                              <p:pRg st="1" end="1"/>
                                            </p:txEl>
                                          </p:spTgt>
                                        </p:tgtEl>
                                        <p:attrNameLst>
                                          <p:attrName>style.visibility</p:attrName>
                                        </p:attrNameLst>
                                      </p:cBhvr>
                                      <p:to>
                                        <p:strVal val="visible"/>
                                      </p:to>
                                    </p:set>
                                    <p:animEffect transition="in" filter="fade">
                                      <p:cBhvr>
                                        <p:cTn id="27"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9049"/>
            <a:ext cx="10515600" cy="837240"/>
          </a:xfrm>
        </p:spPr>
        <p:txBody>
          <a:bodyPr>
            <a:noAutofit/>
          </a:bodyPr>
          <a:lstStyle/>
          <a:p>
            <a:r>
              <a:rPr lang="en-US" b="1" dirty="0">
                <a:latin typeface="Consolas" charset="0"/>
                <a:ea typeface="Consolas" charset="0"/>
                <a:cs typeface="Consolas" charset="0"/>
              </a:rPr>
              <a:t>Logic of Regression</a:t>
            </a:r>
          </a:p>
        </p:txBody>
      </p:sp>
      <p:sp>
        <p:nvSpPr>
          <p:cNvPr id="5" name="Slide Number Placeholder 4"/>
          <p:cNvSpPr>
            <a:spLocks noGrp="1"/>
          </p:cNvSpPr>
          <p:nvPr>
            <p:ph type="sldNum" sz="quarter" idx="12"/>
          </p:nvPr>
        </p:nvSpPr>
        <p:spPr/>
        <p:txBody>
          <a:bodyPr/>
          <a:lstStyle/>
          <a:p>
            <a:fld id="{4655F2EB-082D-1A4D-B2FA-EA5F6FE60629}" type="slidenum">
              <a:rPr lang="en-US" smtClean="0"/>
              <a:t>8</a:t>
            </a:fld>
            <a:endParaRPr lang="en-US"/>
          </a:p>
        </p:txBody>
      </p:sp>
      <p:cxnSp>
        <p:nvCxnSpPr>
          <p:cNvPr id="10" name="Straight Connector 9">
            <a:extLst>
              <a:ext uri="{FF2B5EF4-FFF2-40B4-BE49-F238E27FC236}">
                <a16:creationId xmlns:a16="http://schemas.microsoft.com/office/drawing/2014/main" id="{7E28E21A-B4AC-F24B-94CE-810915F52351}"/>
              </a:ext>
            </a:extLst>
          </p:cNvPr>
          <p:cNvCxnSpPr/>
          <p:nvPr/>
        </p:nvCxnSpPr>
        <p:spPr>
          <a:xfrm>
            <a:off x="2835349" y="2112335"/>
            <a:ext cx="0" cy="383480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A03870B-A560-1940-8BCE-C087D37C8940}"/>
              </a:ext>
            </a:extLst>
          </p:cNvPr>
          <p:cNvCxnSpPr>
            <a:cxnSpLocks/>
          </p:cNvCxnSpPr>
          <p:nvPr/>
        </p:nvCxnSpPr>
        <p:spPr>
          <a:xfrm flipH="1">
            <a:off x="2629787" y="5727405"/>
            <a:ext cx="435226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2519FF9-09CA-0D4B-87C0-26CC00687786}"/>
              </a:ext>
            </a:extLst>
          </p:cNvPr>
          <p:cNvSpPr/>
          <p:nvPr/>
        </p:nvSpPr>
        <p:spPr>
          <a:xfrm>
            <a:off x="3400647" y="4610985"/>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FC62F60-8F65-B645-BB17-47CA2909C95B}"/>
              </a:ext>
            </a:extLst>
          </p:cNvPr>
          <p:cNvSpPr/>
          <p:nvPr/>
        </p:nvSpPr>
        <p:spPr>
          <a:xfrm>
            <a:off x="3739117" y="3342166"/>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2CF2261-6521-064E-807D-68DDE20F98D5}"/>
              </a:ext>
            </a:extLst>
          </p:cNvPr>
          <p:cNvSpPr/>
          <p:nvPr/>
        </p:nvSpPr>
        <p:spPr>
          <a:xfrm>
            <a:off x="3829495" y="4571998"/>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0E5F2A2-127B-2646-8135-C1CAD65EEB7E}"/>
              </a:ext>
            </a:extLst>
          </p:cNvPr>
          <p:cNvSpPr/>
          <p:nvPr/>
        </p:nvSpPr>
        <p:spPr>
          <a:xfrm>
            <a:off x="3712536" y="3857844"/>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DE06C03-1C60-D248-8E0F-5C1EE9CC0BA0}"/>
              </a:ext>
            </a:extLst>
          </p:cNvPr>
          <p:cNvSpPr/>
          <p:nvPr/>
        </p:nvSpPr>
        <p:spPr>
          <a:xfrm>
            <a:off x="4065182" y="3645250"/>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0A535F5-E47A-444D-B3A8-FB934572E7FF}"/>
              </a:ext>
            </a:extLst>
          </p:cNvPr>
          <p:cNvSpPr/>
          <p:nvPr/>
        </p:nvSpPr>
        <p:spPr>
          <a:xfrm>
            <a:off x="3838354" y="4279601"/>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43C76AC-7F3D-A548-AEA3-ECA5697A51FB}"/>
              </a:ext>
            </a:extLst>
          </p:cNvPr>
          <p:cNvSpPr/>
          <p:nvPr/>
        </p:nvSpPr>
        <p:spPr>
          <a:xfrm>
            <a:off x="4295553" y="4089990"/>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3ACD7E5-78C0-BF4C-9E82-89AE165CEF70}"/>
              </a:ext>
            </a:extLst>
          </p:cNvPr>
          <p:cNvSpPr/>
          <p:nvPr/>
        </p:nvSpPr>
        <p:spPr>
          <a:xfrm>
            <a:off x="3224324" y="4136064"/>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6F3FBED-F3C1-EE47-A1C9-E96E8DB7B741}"/>
              </a:ext>
            </a:extLst>
          </p:cNvPr>
          <p:cNvSpPr/>
          <p:nvPr/>
        </p:nvSpPr>
        <p:spPr>
          <a:xfrm>
            <a:off x="4639340" y="3776327"/>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6E77BCD-44F0-0044-A39B-382311C4F0BA}"/>
              </a:ext>
            </a:extLst>
          </p:cNvPr>
          <p:cNvSpPr/>
          <p:nvPr/>
        </p:nvSpPr>
        <p:spPr>
          <a:xfrm>
            <a:off x="4394791" y="3420138"/>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3B0AA61-641C-A847-A51A-2B35602DDFEC}"/>
              </a:ext>
            </a:extLst>
          </p:cNvPr>
          <p:cNvSpPr/>
          <p:nvPr/>
        </p:nvSpPr>
        <p:spPr>
          <a:xfrm>
            <a:off x="4890976" y="4279600"/>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1A95FD4-FB6A-CD43-968B-C0021C41B45C}"/>
              </a:ext>
            </a:extLst>
          </p:cNvPr>
          <p:cNvSpPr/>
          <p:nvPr/>
        </p:nvSpPr>
        <p:spPr>
          <a:xfrm>
            <a:off x="4841357" y="3193536"/>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BF3DFC7-14DD-5D44-AB32-BBB808E6CF89}"/>
              </a:ext>
            </a:extLst>
          </p:cNvPr>
          <p:cNvSpPr/>
          <p:nvPr/>
        </p:nvSpPr>
        <p:spPr>
          <a:xfrm>
            <a:off x="5139071" y="3771009"/>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EE55BCC-7F88-9349-A09E-A7E860D36B81}"/>
              </a:ext>
            </a:extLst>
          </p:cNvPr>
          <p:cNvSpPr/>
          <p:nvPr/>
        </p:nvSpPr>
        <p:spPr>
          <a:xfrm>
            <a:off x="5188689" y="3327989"/>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1D4394BA-7087-B349-A497-62D92DF20848}"/>
              </a:ext>
            </a:extLst>
          </p:cNvPr>
          <p:cNvSpPr/>
          <p:nvPr/>
        </p:nvSpPr>
        <p:spPr>
          <a:xfrm>
            <a:off x="4415171" y="4607435"/>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FF64678-9682-D443-946B-BD6CE97C60F1}"/>
              </a:ext>
            </a:extLst>
          </p:cNvPr>
          <p:cNvSpPr/>
          <p:nvPr/>
        </p:nvSpPr>
        <p:spPr>
          <a:xfrm>
            <a:off x="3623932" y="5075271"/>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A61301B-1462-A840-A423-79FE906080D7}"/>
              </a:ext>
            </a:extLst>
          </p:cNvPr>
          <p:cNvSpPr/>
          <p:nvPr/>
        </p:nvSpPr>
        <p:spPr>
          <a:xfrm>
            <a:off x="5188688" y="2844264"/>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FAEBF60-CE2B-8F41-9A29-B2BCDC24ACB9}"/>
              </a:ext>
            </a:extLst>
          </p:cNvPr>
          <p:cNvSpPr/>
          <p:nvPr/>
        </p:nvSpPr>
        <p:spPr>
          <a:xfrm>
            <a:off x="5589183" y="3724932"/>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992B99D2-F174-134F-8549-C15812F00B76}"/>
              </a:ext>
            </a:extLst>
          </p:cNvPr>
          <p:cNvSpPr/>
          <p:nvPr/>
        </p:nvSpPr>
        <p:spPr>
          <a:xfrm>
            <a:off x="5401341" y="4144915"/>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4180913E-1602-2642-9E66-0A1DCDA9340B}"/>
              </a:ext>
            </a:extLst>
          </p:cNvPr>
          <p:cNvSpPr/>
          <p:nvPr/>
        </p:nvSpPr>
        <p:spPr>
          <a:xfrm>
            <a:off x="5794746" y="3193536"/>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AEAB681-2739-274D-A8A5-52EE274FD302}"/>
              </a:ext>
            </a:extLst>
          </p:cNvPr>
          <p:cNvSpPr/>
          <p:nvPr/>
        </p:nvSpPr>
        <p:spPr>
          <a:xfrm>
            <a:off x="5745128" y="2661797"/>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D68ABA2-2FEA-0446-B3B8-DCB2294FA40D}"/>
              </a:ext>
            </a:extLst>
          </p:cNvPr>
          <p:cNvSpPr/>
          <p:nvPr/>
        </p:nvSpPr>
        <p:spPr>
          <a:xfrm>
            <a:off x="6142076" y="3645250"/>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3094AB1F-C086-0E41-97F3-DDBAEC587643}"/>
              </a:ext>
            </a:extLst>
          </p:cNvPr>
          <p:cNvSpPr/>
          <p:nvPr/>
        </p:nvSpPr>
        <p:spPr>
          <a:xfrm>
            <a:off x="6414979" y="3193536"/>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BEA07258-0E68-DF42-A6AB-95FDD5E44380}"/>
              </a:ext>
            </a:extLst>
          </p:cNvPr>
          <p:cNvSpPr txBox="1"/>
          <p:nvPr/>
        </p:nvSpPr>
        <p:spPr>
          <a:xfrm>
            <a:off x="2311645" y="3691324"/>
            <a:ext cx="296876" cy="369332"/>
          </a:xfrm>
          <a:prstGeom prst="rect">
            <a:avLst/>
          </a:prstGeom>
          <a:noFill/>
        </p:spPr>
        <p:txBody>
          <a:bodyPr wrap="none" rtlCol="0">
            <a:spAutoFit/>
          </a:bodyPr>
          <a:lstStyle/>
          <a:p>
            <a:r>
              <a:rPr lang="en-US" dirty="0"/>
              <a:t>Y</a:t>
            </a:r>
          </a:p>
        </p:txBody>
      </p:sp>
      <p:sp>
        <p:nvSpPr>
          <p:cNvPr id="40" name="TextBox 39">
            <a:extLst>
              <a:ext uri="{FF2B5EF4-FFF2-40B4-BE49-F238E27FC236}">
                <a16:creationId xmlns:a16="http://schemas.microsoft.com/office/drawing/2014/main" id="{49052E7F-2F7C-DD40-9BBB-25B35AA8BA7F}"/>
              </a:ext>
            </a:extLst>
          </p:cNvPr>
          <p:cNvSpPr txBox="1"/>
          <p:nvPr/>
        </p:nvSpPr>
        <p:spPr>
          <a:xfrm>
            <a:off x="4862621" y="5899293"/>
            <a:ext cx="304892" cy="369332"/>
          </a:xfrm>
          <a:prstGeom prst="rect">
            <a:avLst/>
          </a:prstGeom>
          <a:noFill/>
        </p:spPr>
        <p:txBody>
          <a:bodyPr wrap="none" rtlCol="0">
            <a:spAutoFit/>
          </a:bodyPr>
          <a:lstStyle/>
          <a:p>
            <a:r>
              <a:rPr lang="en-US" dirty="0"/>
              <a:t>X</a:t>
            </a:r>
          </a:p>
        </p:txBody>
      </p:sp>
      <p:cxnSp>
        <p:nvCxnSpPr>
          <p:cNvPr id="4" name="Straight Connector 3">
            <a:extLst>
              <a:ext uri="{FF2B5EF4-FFF2-40B4-BE49-F238E27FC236}">
                <a16:creationId xmlns:a16="http://schemas.microsoft.com/office/drawing/2014/main" id="{4F0F4A29-BEAB-2841-AD0B-A5861A9CA3D4}"/>
              </a:ext>
            </a:extLst>
          </p:cNvPr>
          <p:cNvCxnSpPr/>
          <p:nvPr/>
        </p:nvCxnSpPr>
        <p:spPr>
          <a:xfrm flipV="1">
            <a:off x="2629787" y="2509284"/>
            <a:ext cx="4352260" cy="2565987"/>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82CDAA5-8105-A946-81EB-E64701A87482}"/>
              </a:ext>
            </a:extLst>
          </p:cNvPr>
          <p:cNvSpPr txBox="1"/>
          <p:nvPr/>
        </p:nvSpPr>
        <p:spPr>
          <a:xfrm>
            <a:off x="7357730" y="1909119"/>
            <a:ext cx="3663432" cy="1200329"/>
          </a:xfrm>
          <a:prstGeom prst="rect">
            <a:avLst/>
          </a:prstGeom>
          <a:noFill/>
        </p:spPr>
        <p:txBody>
          <a:bodyPr wrap="square" rtlCol="0">
            <a:spAutoFit/>
          </a:bodyPr>
          <a:lstStyle/>
          <a:p>
            <a:r>
              <a:rPr lang="en-US" sz="2400" dirty="0">
                <a:solidFill>
                  <a:schemeClr val="accent6"/>
                </a:solidFill>
                <a:latin typeface="Consolas" panose="020B0609020204030204" pitchFamily="49" charset="0"/>
                <a:cs typeface="Consolas" panose="020B0609020204030204" pitchFamily="49" charset="0"/>
              </a:rPr>
              <a:t>We are trying to find the best fitting line</a:t>
            </a:r>
          </a:p>
        </p:txBody>
      </p:sp>
    </p:spTree>
    <p:extLst>
      <p:ext uri="{BB962C8B-B14F-4D97-AF65-F5344CB8AC3E}">
        <p14:creationId xmlns:p14="http://schemas.microsoft.com/office/powerpoint/2010/main" val="2041749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9049"/>
            <a:ext cx="10515600" cy="837240"/>
          </a:xfrm>
        </p:spPr>
        <p:txBody>
          <a:bodyPr>
            <a:noAutofit/>
          </a:bodyPr>
          <a:lstStyle/>
          <a:p>
            <a:r>
              <a:rPr lang="en-US" b="1" dirty="0">
                <a:latin typeface="Consolas" charset="0"/>
                <a:ea typeface="Consolas" charset="0"/>
                <a:cs typeface="Consolas" charset="0"/>
              </a:rPr>
              <a:t>Logic of Regression</a:t>
            </a:r>
          </a:p>
        </p:txBody>
      </p:sp>
      <p:sp>
        <p:nvSpPr>
          <p:cNvPr id="5" name="Slide Number Placeholder 4"/>
          <p:cNvSpPr>
            <a:spLocks noGrp="1"/>
          </p:cNvSpPr>
          <p:nvPr>
            <p:ph type="sldNum" sz="quarter" idx="12"/>
          </p:nvPr>
        </p:nvSpPr>
        <p:spPr/>
        <p:txBody>
          <a:bodyPr/>
          <a:lstStyle/>
          <a:p>
            <a:fld id="{4655F2EB-082D-1A4D-B2FA-EA5F6FE60629}" type="slidenum">
              <a:rPr lang="en-US" smtClean="0"/>
              <a:t>9</a:t>
            </a:fld>
            <a:endParaRPr lang="en-US"/>
          </a:p>
        </p:txBody>
      </p:sp>
      <p:cxnSp>
        <p:nvCxnSpPr>
          <p:cNvPr id="10" name="Straight Connector 9">
            <a:extLst>
              <a:ext uri="{FF2B5EF4-FFF2-40B4-BE49-F238E27FC236}">
                <a16:creationId xmlns:a16="http://schemas.microsoft.com/office/drawing/2014/main" id="{7E28E21A-B4AC-F24B-94CE-810915F52351}"/>
              </a:ext>
            </a:extLst>
          </p:cNvPr>
          <p:cNvCxnSpPr/>
          <p:nvPr/>
        </p:nvCxnSpPr>
        <p:spPr>
          <a:xfrm>
            <a:off x="2835349" y="2112335"/>
            <a:ext cx="0" cy="383480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A03870B-A560-1940-8BCE-C087D37C8940}"/>
              </a:ext>
            </a:extLst>
          </p:cNvPr>
          <p:cNvCxnSpPr>
            <a:cxnSpLocks/>
          </p:cNvCxnSpPr>
          <p:nvPr/>
        </p:nvCxnSpPr>
        <p:spPr>
          <a:xfrm flipH="1">
            <a:off x="2629787" y="5727405"/>
            <a:ext cx="435226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2519FF9-09CA-0D4B-87C0-26CC00687786}"/>
              </a:ext>
            </a:extLst>
          </p:cNvPr>
          <p:cNvSpPr/>
          <p:nvPr/>
        </p:nvSpPr>
        <p:spPr>
          <a:xfrm>
            <a:off x="3400647" y="4610985"/>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FC62F60-8F65-B645-BB17-47CA2909C95B}"/>
              </a:ext>
            </a:extLst>
          </p:cNvPr>
          <p:cNvSpPr/>
          <p:nvPr/>
        </p:nvSpPr>
        <p:spPr>
          <a:xfrm>
            <a:off x="3739117" y="3342166"/>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2CF2261-6521-064E-807D-68DDE20F98D5}"/>
              </a:ext>
            </a:extLst>
          </p:cNvPr>
          <p:cNvSpPr/>
          <p:nvPr/>
        </p:nvSpPr>
        <p:spPr>
          <a:xfrm>
            <a:off x="3829495" y="4571998"/>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0E5F2A2-127B-2646-8135-C1CAD65EEB7E}"/>
              </a:ext>
            </a:extLst>
          </p:cNvPr>
          <p:cNvSpPr/>
          <p:nvPr/>
        </p:nvSpPr>
        <p:spPr>
          <a:xfrm>
            <a:off x="3712536" y="3857844"/>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DE06C03-1C60-D248-8E0F-5C1EE9CC0BA0}"/>
              </a:ext>
            </a:extLst>
          </p:cNvPr>
          <p:cNvSpPr/>
          <p:nvPr/>
        </p:nvSpPr>
        <p:spPr>
          <a:xfrm>
            <a:off x="4065182" y="3645250"/>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0A535F5-E47A-444D-B3A8-FB934572E7FF}"/>
              </a:ext>
            </a:extLst>
          </p:cNvPr>
          <p:cNvSpPr/>
          <p:nvPr/>
        </p:nvSpPr>
        <p:spPr>
          <a:xfrm>
            <a:off x="3838354" y="4279601"/>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43C76AC-7F3D-A548-AEA3-ECA5697A51FB}"/>
              </a:ext>
            </a:extLst>
          </p:cNvPr>
          <p:cNvSpPr/>
          <p:nvPr/>
        </p:nvSpPr>
        <p:spPr>
          <a:xfrm>
            <a:off x="4295553" y="4089990"/>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3ACD7E5-78C0-BF4C-9E82-89AE165CEF70}"/>
              </a:ext>
            </a:extLst>
          </p:cNvPr>
          <p:cNvSpPr/>
          <p:nvPr/>
        </p:nvSpPr>
        <p:spPr>
          <a:xfrm>
            <a:off x="3224324" y="4136064"/>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6F3FBED-F3C1-EE47-A1C9-E96E8DB7B741}"/>
              </a:ext>
            </a:extLst>
          </p:cNvPr>
          <p:cNvSpPr/>
          <p:nvPr/>
        </p:nvSpPr>
        <p:spPr>
          <a:xfrm>
            <a:off x="4639340" y="3776327"/>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6E77BCD-44F0-0044-A39B-382311C4F0BA}"/>
              </a:ext>
            </a:extLst>
          </p:cNvPr>
          <p:cNvSpPr/>
          <p:nvPr/>
        </p:nvSpPr>
        <p:spPr>
          <a:xfrm>
            <a:off x="4394791" y="3420138"/>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3B0AA61-641C-A847-A51A-2B35602DDFEC}"/>
              </a:ext>
            </a:extLst>
          </p:cNvPr>
          <p:cNvSpPr/>
          <p:nvPr/>
        </p:nvSpPr>
        <p:spPr>
          <a:xfrm>
            <a:off x="4890976" y="4279600"/>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1A95FD4-FB6A-CD43-968B-C0021C41B45C}"/>
              </a:ext>
            </a:extLst>
          </p:cNvPr>
          <p:cNvSpPr/>
          <p:nvPr/>
        </p:nvSpPr>
        <p:spPr>
          <a:xfrm>
            <a:off x="4841357" y="3193536"/>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BF3DFC7-14DD-5D44-AB32-BBB808E6CF89}"/>
              </a:ext>
            </a:extLst>
          </p:cNvPr>
          <p:cNvSpPr/>
          <p:nvPr/>
        </p:nvSpPr>
        <p:spPr>
          <a:xfrm>
            <a:off x="5139071" y="3771009"/>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EE55BCC-7F88-9349-A09E-A7E860D36B81}"/>
              </a:ext>
            </a:extLst>
          </p:cNvPr>
          <p:cNvSpPr/>
          <p:nvPr/>
        </p:nvSpPr>
        <p:spPr>
          <a:xfrm>
            <a:off x="5188689" y="3327989"/>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1D4394BA-7087-B349-A497-62D92DF20848}"/>
              </a:ext>
            </a:extLst>
          </p:cNvPr>
          <p:cNvSpPr/>
          <p:nvPr/>
        </p:nvSpPr>
        <p:spPr>
          <a:xfrm>
            <a:off x="4415171" y="4607435"/>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FF64678-9682-D443-946B-BD6CE97C60F1}"/>
              </a:ext>
            </a:extLst>
          </p:cNvPr>
          <p:cNvSpPr/>
          <p:nvPr/>
        </p:nvSpPr>
        <p:spPr>
          <a:xfrm>
            <a:off x="3623932" y="5075271"/>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A61301B-1462-A840-A423-79FE906080D7}"/>
              </a:ext>
            </a:extLst>
          </p:cNvPr>
          <p:cNvSpPr/>
          <p:nvPr/>
        </p:nvSpPr>
        <p:spPr>
          <a:xfrm>
            <a:off x="5188688" y="2844264"/>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FAEBF60-CE2B-8F41-9A29-B2BCDC24ACB9}"/>
              </a:ext>
            </a:extLst>
          </p:cNvPr>
          <p:cNvSpPr/>
          <p:nvPr/>
        </p:nvSpPr>
        <p:spPr>
          <a:xfrm>
            <a:off x="5589183" y="3724932"/>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992B99D2-F174-134F-8549-C15812F00B76}"/>
              </a:ext>
            </a:extLst>
          </p:cNvPr>
          <p:cNvSpPr/>
          <p:nvPr/>
        </p:nvSpPr>
        <p:spPr>
          <a:xfrm>
            <a:off x="5401341" y="4144915"/>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4180913E-1602-2642-9E66-0A1DCDA9340B}"/>
              </a:ext>
            </a:extLst>
          </p:cNvPr>
          <p:cNvSpPr/>
          <p:nvPr/>
        </p:nvSpPr>
        <p:spPr>
          <a:xfrm>
            <a:off x="5794746" y="3193536"/>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AEAB681-2739-274D-A8A5-52EE274FD302}"/>
              </a:ext>
            </a:extLst>
          </p:cNvPr>
          <p:cNvSpPr/>
          <p:nvPr/>
        </p:nvSpPr>
        <p:spPr>
          <a:xfrm>
            <a:off x="5745128" y="2661797"/>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D68ABA2-2FEA-0446-B3B8-DCB2294FA40D}"/>
              </a:ext>
            </a:extLst>
          </p:cNvPr>
          <p:cNvSpPr/>
          <p:nvPr/>
        </p:nvSpPr>
        <p:spPr>
          <a:xfrm>
            <a:off x="6142076" y="3645250"/>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3094AB1F-C086-0E41-97F3-DDBAEC587643}"/>
              </a:ext>
            </a:extLst>
          </p:cNvPr>
          <p:cNvSpPr/>
          <p:nvPr/>
        </p:nvSpPr>
        <p:spPr>
          <a:xfrm>
            <a:off x="6414979" y="3193536"/>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BEA07258-0E68-DF42-A6AB-95FDD5E44380}"/>
              </a:ext>
            </a:extLst>
          </p:cNvPr>
          <p:cNvSpPr txBox="1"/>
          <p:nvPr/>
        </p:nvSpPr>
        <p:spPr>
          <a:xfrm>
            <a:off x="2311645" y="3691324"/>
            <a:ext cx="296876" cy="369332"/>
          </a:xfrm>
          <a:prstGeom prst="rect">
            <a:avLst/>
          </a:prstGeom>
          <a:noFill/>
        </p:spPr>
        <p:txBody>
          <a:bodyPr wrap="none" rtlCol="0">
            <a:spAutoFit/>
          </a:bodyPr>
          <a:lstStyle/>
          <a:p>
            <a:r>
              <a:rPr lang="en-US" dirty="0"/>
              <a:t>Y</a:t>
            </a:r>
          </a:p>
        </p:txBody>
      </p:sp>
      <p:sp>
        <p:nvSpPr>
          <p:cNvPr id="40" name="TextBox 39">
            <a:extLst>
              <a:ext uri="{FF2B5EF4-FFF2-40B4-BE49-F238E27FC236}">
                <a16:creationId xmlns:a16="http://schemas.microsoft.com/office/drawing/2014/main" id="{49052E7F-2F7C-DD40-9BBB-25B35AA8BA7F}"/>
              </a:ext>
            </a:extLst>
          </p:cNvPr>
          <p:cNvSpPr txBox="1"/>
          <p:nvPr/>
        </p:nvSpPr>
        <p:spPr>
          <a:xfrm>
            <a:off x="4862621" y="5899293"/>
            <a:ext cx="304892" cy="369332"/>
          </a:xfrm>
          <a:prstGeom prst="rect">
            <a:avLst/>
          </a:prstGeom>
          <a:noFill/>
        </p:spPr>
        <p:txBody>
          <a:bodyPr wrap="none" rtlCol="0">
            <a:spAutoFit/>
          </a:bodyPr>
          <a:lstStyle/>
          <a:p>
            <a:r>
              <a:rPr lang="en-US" dirty="0"/>
              <a:t>X</a:t>
            </a:r>
          </a:p>
        </p:txBody>
      </p:sp>
      <p:cxnSp>
        <p:nvCxnSpPr>
          <p:cNvPr id="4" name="Straight Connector 3">
            <a:extLst>
              <a:ext uri="{FF2B5EF4-FFF2-40B4-BE49-F238E27FC236}">
                <a16:creationId xmlns:a16="http://schemas.microsoft.com/office/drawing/2014/main" id="{4F0F4A29-BEAB-2841-AD0B-A5861A9CA3D4}"/>
              </a:ext>
            </a:extLst>
          </p:cNvPr>
          <p:cNvCxnSpPr/>
          <p:nvPr/>
        </p:nvCxnSpPr>
        <p:spPr>
          <a:xfrm flipV="1">
            <a:off x="2629787" y="2509284"/>
            <a:ext cx="4352260" cy="2565987"/>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82CDAA5-8105-A946-81EB-E64701A87482}"/>
              </a:ext>
            </a:extLst>
          </p:cNvPr>
          <p:cNvSpPr txBox="1"/>
          <p:nvPr/>
        </p:nvSpPr>
        <p:spPr>
          <a:xfrm>
            <a:off x="7357730" y="1909119"/>
            <a:ext cx="3663432" cy="1200329"/>
          </a:xfrm>
          <a:prstGeom prst="rect">
            <a:avLst/>
          </a:prstGeom>
          <a:noFill/>
        </p:spPr>
        <p:txBody>
          <a:bodyPr wrap="square" rtlCol="0">
            <a:spAutoFit/>
          </a:bodyPr>
          <a:lstStyle/>
          <a:p>
            <a:r>
              <a:rPr lang="en-US" sz="2400" dirty="0">
                <a:solidFill>
                  <a:schemeClr val="accent6"/>
                </a:solidFill>
                <a:latin typeface="Consolas" panose="020B0609020204030204" pitchFamily="49" charset="0"/>
                <a:cs typeface="Consolas" panose="020B0609020204030204" pitchFamily="49" charset="0"/>
              </a:rPr>
              <a:t>We are trying to find the best fitting line</a:t>
            </a:r>
          </a:p>
        </p:txBody>
      </p:sp>
      <p:sp>
        <p:nvSpPr>
          <p:cNvPr id="38" name="TextBox 37">
            <a:extLst>
              <a:ext uri="{FF2B5EF4-FFF2-40B4-BE49-F238E27FC236}">
                <a16:creationId xmlns:a16="http://schemas.microsoft.com/office/drawing/2014/main" id="{801D54E2-C151-3642-900C-0A923397B4FB}"/>
              </a:ext>
            </a:extLst>
          </p:cNvPr>
          <p:cNvSpPr txBox="1"/>
          <p:nvPr/>
        </p:nvSpPr>
        <p:spPr>
          <a:xfrm>
            <a:off x="7382541" y="3407106"/>
            <a:ext cx="3663432" cy="2308324"/>
          </a:xfrm>
          <a:prstGeom prst="rect">
            <a:avLst/>
          </a:prstGeom>
          <a:noFill/>
        </p:spPr>
        <p:txBody>
          <a:bodyPr wrap="square" rtlCol="0">
            <a:spAutoFit/>
          </a:bodyPr>
          <a:lstStyle/>
          <a:p>
            <a:r>
              <a:rPr lang="en-US" sz="2400" dirty="0">
                <a:solidFill>
                  <a:schemeClr val="accent1"/>
                </a:solidFill>
                <a:latin typeface="Consolas" panose="020B0609020204030204" pitchFamily="49" charset="0"/>
                <a:cs typeface="Consolas" panose="020B0609020204030204" pitchFamily="49" charset="0"/>
              </a:rPr>
              <a:t>We do this by minimizing the difference between the points and the line (called the residuals)</a:t>
            </a:r>
          </a:p>
        </p:txBody>
      </p:sp>
      <p:cxnSp>
        <p:nvCxnSpPr>
          <p:cNvPr id="7" name="Straight Connector 6">
            <a:extLst>
              <a:ext uri="{FF2B5EF4-FFF2-40B4-BE49-F238E27FC236}">
                <a16:creationId xmlns:a16="http://schemas.microsoft.com/office/drawing/2014/main" id="{F84DFA2B-E873-C04D-85AE-370F080D66A8}"/>
              </a:ext>
            </a:extLst>
          </p:cNvPr>
          <p:cNvCxnSpPr>
            <a:cxnSpLocks/>
            <a:endCxn id="30" idx="0"/>
          </p:cNvCxnSpPr>
          <p:nvPr/>
        </p:nvCxnSpPr>
        <p:spPr>
          <a:xfrm>
            <a:off x="3673550" y="4479851"/>
            <a:ext cx="1" cy="59542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356A4B2-13B8-AA43-8131-0D96F7B143A5}"/>
              </a:ext>
            </a:extLst>
          </p:cNvPr>
          <p:cNvCxnSpPr>
            <a:cxnSpLocks/>
          </p:cNvCxnSpPr>
          <p:nvPr/>
        </p:nvCxnSpPr>
        <p:spPr>
          <a:xfrm>
            <a:off x="3785189" y="3434315"/>
            <a:ext cx="0" cy="937434"/>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934203B-ECE9-4C4F-88E2-0DEE1C10D3F1}"/>
              </a:ext>
            </a:extLst>
          </p:cNvPr>
          <p:cNvCxnSpPr>
            <a:cxnSpLocks/>
          </p:cNvCxnSpPr>
          <p:nvPr/>
        </p:nvCxnSpPr>
        <p:spPr>
          <a:xfrm>
            <a:off x="3879113" y="4371749"/>
            <a:ext cx="0" cy="20024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7B76F38-3F9C-B942-8070-3E38B330CC15}"/>
              </a:ext>
            </a:extLst>
          </p:cNvPr>
          <p:cNvCxnSpPr>
            <a:cxnSpLocks/>
            <a:stCxn id="22" idx="4"/>
          </p:cNvCxnSpPr>
          <p:nvPr/>
        </p:nvCxnSpPr>
        <p:spPr>
          <a:xfrm>
            <a:off x="3273943" y="4228213"/>
            <a:ext cx="883" cy="47137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9A5779C-7EC5-4146-B038-DE8439D0A249}"/>
              </a:ext>
            </a:extLst>
          </p:cNvPr>
          <p:cNvCxnSpPr>
            <a:cxnSpLocks/>
          </p:cNvCxnSpPr>
          <p:nvPr/>
        </p:nvCxnSpPr>
        <p:spPr>
          <a:xfrm>
            <a:off x="4465675" y="4012015"/>
            <a:ext cx="1" cy="59542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47933B1-55B2-AD4E-9956-C07B7FEEF5D8}"/>
              </a:ext>
            </a:extLst>
          </p:cNvPr>
          <p:cNvCxnSpPr>
            <a:cxnSpLocks/>
          </p:cNvCxnSpPr>
          <p:nvPr/>
        </p:nvCxnSpPr>
        <p:spPr>
          <a:xfrm flipH="1">
            <a:off x="4113028" y="3732029"/>
            <a:ext cx="3543" cy="45896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0E30781-A4B3-6A42-988C-7827D4C42757}"/>
              </a:ext>
            </a:extLst>
          </p:cNvPr>
          <p:cNvCxnSpPr>
            <a:cxnSpLocks/>
            <a:stCxn id="24" idx="4"/>
          </p:cNvCxnSpPr>
          <p:nvPr/>
        </p:nvCxnSpPr>
        <p:spPr>
          <a:xfrm flipH="1">
            <a:off x="4442638" y="3512287"/>
            <a:ext cx="1772" cy="479344"/>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BC0287C-D610-4045-A7E2-CB65BD43690F}"/>
              </a:ext>
            </a:extLst>
          </p:cNvPr>
          <p:cNvCxnSpPr>
            <a:cxnSpLocks/>
          </p:cNvCxnSpPr>
          <p:nvPr/>
        </p:nvCxnSpPr>
        <p:spPr>
          <a:xfrm flipH="1">
            <a:off x="4881230" y="3272615"/>
            <a:ext cx="3544" cy="441246"/>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186340E-873C-6049-B94B-A89E892DB515}"/>
              </a:ext>
            </a:extLst>
          </p:cNvPr>
          <p:cNvCxnSpPr>
            <a:cxnSpLocks/>
          </p:cNvCxnSpPr>
          <p:nvPr/>
        </p:nvCxnSpPr>
        <p:spPr>
          <a:xfrm>
            <a:off x="4947685" y="3751959"/>
            <a:ext cx="0" cy="51966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E0D4B4E-343A-9E46-9E7D-6A6283F4CF27}"/>
              </a:ext>
            </a:extLst>
          </p:cNvPr>
          <p:cNvCxnSpPr>
            <a:cxnSpLocks/>
          </p:cNvCxnSpPr>
          <p:nvPr/>
        </p:nvCxnSpPr>
        <p:spPr>
          <a:xfrm>
            <a:off x="5450959" y="3434315"/>
            <a:ext cx="0" cy="70174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50691F2-E4D5-E64C-B0F0-4929FD847870}"/>
              </a:ext>
            </a:extLst>
          </p:cNvPr>
          <p:cNvCxnSpPr>
            <a:cxnSpLocks/>
          </p:cNvCxnSpPr>
          <p:nvPr/>
        </p:nvCxnSpPr>
        <p:spPr>
          <a:xfrm>
            <a:off x="5227674" y="2943501"/>
            <a:ext cx="10632" cy="568786"/>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D008E12-E15C-C04E-B369-C09684F8F719}"/>
              </a:ext>
            </a:extLst>
          </p:cNvPr>
          <p:cNvCxnSpPr>
            <a:cxnSpLocks/>
          </p:cNvCxnSpPr>
          <p:nvPr/>
        </p:nvCxnSpPr>
        <p:spPr>
          <a:xfrm>
            <a:off x="5794746" y="2764463"/>
            <a:ext cx="0" cy="429073"/>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96062BC-96BF-9944-8000-D0B1D8FF29BA}"/>
              </a:ext>
            </a:extLst>
          </p:cNvPr>
          <p:cNvCxnSpPr>
            <a:cxnSpLocks/>
          </p:cNvCxnSpPr>
          <p:nvPr/>
        </p:nvCxnSpPr>
        <p:spPr>
          <a:xfrm>
            <a:off x="5638801" y="3342166"/>
            <a:ext cx="0" cy="38276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CD35E79-3561-AA43-9A11-CD9218356903}"/>
              </a:ext>
            </a:extLst>
          </p:cNvPr>
          <p:cNvCxnSpPr>
            <a:cxnSpLocks/>
          </p:cNvCxnSpPr>
          <p:nvPr/>
        </p:nvCxnSpPr>
        <p:spPr>
          <a:xfrm>
            <a:off x="6191694" y="2978999"/>
            <a:ext cx="0" cy="66087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3A88A17-9142-8B43-9A74-9756E016557F}"/>
              </a:ext>
            </a:extLst>
          </p:cNvPr>
          <p:cNvCxnSpPr>
            <a:cxnSpLocks/>
            <a:endCxn id="37" idx="0"/>
          </p:cNvCxnSpPr>
          <p:nvPr/>
        </p:nvCxnSpPr>
        <p:spPr>
          <a:xfrm>
            <a:off x="6462824" y="2844264"/>
            <a:ext cx="1774" cy="34927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66A47EB-92AA-C54C-9D62-6DC064DAEC4F}"/>
              </a:ext>
            </a:extLst>
          </p:cNvPr>
          <p:cNvCxnSpPr>
            <a:cxnSpLocks/>
            <a:endCxn id="27" idx="0"/>
          </p:cNvCxnSpPr>
          <p:nvPr/>
        </p:nvCxnSpPr>
        <p:spPr>
          <a:xfrm>
            <a:off x="5188688" y="3588547"/>
            <a:ext cx="2" cy="182462"/>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4519141"/>
      </p:ext>
    </p:extLst>
  </p:cSld>
  <p:clrMapOvr>
    <a:masterClrMapping/>
  </p:clrMapOvr>
</p:sld>
</file>

<file path=ppt/theme/theme1.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3063</TotalTime>
  <Words>2130</Words>
  <Application>Microsoft Macintosh PowerPoint</Application>
  <PresentationFormat>Widescreen</PresentationFormat>
  <Paragraphs>529</Paragraphs>
  <Slides>63</Slides>
  <Notes>58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63</vt:i4>
      </vt:variant>
    </vt:vector>
  </HeadingPairs>
  <TitlesOfParts>
    <vt:vector size="69" baseType="lpstr">
      <vt:lpstr>Arial</vt:lpstr>
      <vt:lpstr>Calibri</vt:lpstr>
      <vt:lpstr>Calibri Light</vt:lpstr>
      <vt:lpstr>Cambria Math</vt:lpstr>
      <vt:lpstr>Consolas</vt:lpstr>
      <vt:lpstr>Office Theme</vt:lpstr>
      <vt:lpstr>https://www.youtube.com/watch?v=ogeGJS0GEF4 </vt:lpstr>
      <vt:lpstr>Applied Statistical Analysis</vt:lpstr>
      <vt:lpstr>Homework and Such</vt:lpstr>
      <vt:lpstr>Today</vt:lpstr>
      <vt:lpstr>PowerPoint Presentation</vt:lpstr>
      <vt:lpstr>PowerPoint Presentation</vt:lpstr>
      <vt:lpstr>Intro to Regression</vt:lpstr>
      <vt:lpstr>Logic of Regression</vt:lpstr>
      <vt:lpstr>Logic of Regression</vt:lpstr>
      <vt:lpstr>Logic of Regression</vt:lpstr>
      <vt:lpstr>Two Main Types of Regression</vt:lpstr>
      <vt:lpstr>Two Main Types of Regression</vt:lpstr>
      <vt:lpstr>Simple Linear Regression</vt:lpstr>
      <vt:lpstr>Simple Linear Regression</vt:lpstr>
      <vt:lpstr>Simple Linear Regression</vt:lpstr>
      <vt:lpstr>Simple Linear Regression</vt:lpstr>
      <vt:lpstr>Simple Linear Regression</vt:lpstr>
      <vt:lpstr>Regression vs. Correlation</vt:lpstr>
      <vt:lpstr>Quick Note: Models</vt:lpstr>
      <vt:lpstr>PowerPoint Presentation</vt:lpstr>
      <vt:lpstr>Hypothesis Testing with Simple Regression</vt:lpstr>
      <vt:lpstr>Examine Variables to Assess Statistical Assumptions</vt:lpstr>
      <vt:lpstr>Examine Variables to Assess Statistical Assumptions</vt:lpstr>
      <vt:lpstr>Examine Variables to Assess Statistical Assumptions</vt:lpstr>
      <vt:lpstr>Examine Variables to Assess Statistical Assumptions</vt:lpstr>
      <vt:lpstr>Examine Variables to Assess Statistical Assumptions</vt:lpstr>
      <vt:lpstr>Examine Variables to Assess Statistical Assumptions</vt:lpstr>
      <vt:lpstr>Examine Variables to Assess Statistical Assumptions</vt:lpstr>
      <vt:lpstr>Examine Variables to Assess Statistical Assumptions</vt:lpstr>
      <vt:lpstr>Examine Variables to Assess Statistical Assumptions</vt:lpstr>
      <vt:lpstr>State the Null and Research Hypotheses (symbolically and verbally)</vt:lpstr>
      <vt:lpstr>Define Critical Regions</vt:lpstr>
      <vt:lpstr>Compute the Test Statistic</vt:lpstr>
      <vt:lpstr>Compute the Test Statistic</vt:lpstr>
      <vt:lpstr>Compute the Test Statistic</vt:lpstr>
      <vt:lpstr>Compute the Test Statistic</vt:lpstr>
      <vt:lpstr>Compute the Test Statistic</vt:lpstr>
      <vt:lpstr>Compute the Test Statistic</vt:lpstr>
      <vt:lpstr>Compute an Effect Size and Describe it</vt:lpstr>
      <vt:lpstr>Interpreting the results</vt:lpstr>
      <vt:lpstr>PowerPoint Presentation</vt:lpstr>
      <vt:lpstr>Multiple Regression</vt:lpstr>
      <vt:lpstr>Two Main Types of Regression</vt:lpstr>
      <vt:lpstr>Multiple Regression</vt:lpstr>
      <vt:lpstr>Multiple Regression</vt:lpstr>
      <vt:lpstr>Multiple Regression</vt:lpstr>
      <vt:lpstr>Multiple Regression</vt:lpstr>
      <vt:lpstr>Variable Selection</vt:lpstr>
      <vt:lpstr>Variable Selection</vt:lpstr>
      <vt:lpstr>Assumption Checks</vt:lpstr>
      <vt:lpstr>Multi-Collinearity</vt:lpstr>
      <vt:lpstr>Interactions</vt:lpstr>
      <vt:lpstr>Interactions</vt:lpstr>
      <vt:lpstr>PowerPoint Presentation</vt:lpstr>
      <vt:lpstr>Challenge:  For 5 points back on Assignments</vt:lpstr>
      <vt:lpstr>Challenge</vt:lpstr>
      <vt:lpstr>Challenge</vt:lpstr>
      <vt:lpstr>Challenge</vt:lpstr>
      <vt:lpstr>Challenge</vt:lpstr>
      <vt:lpstr>Challenge</vt:lpstr>
      <vt:lpstr>Intro to Generalized Linear Models</vt:lpstr>
      <vt:lpstr>PowerPoint Presentation</vt:lpstr>
      <vt:lpstr>PowerPoint Presentation</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 Statistical Analysis</dc:title>
  <dc:creator>Tyson Barrett</dc:creator>
  <cp:lastModifiedBy>Tyson Barrett</cp:lastModifiedBy>
  <cp:revision>376</cp:revision>
  <cp:lastPrinted>2018-01-24T21:23:57Z</cp:lastPrinted>
  <dcterms:created xsi:type="dcterms:W3CDTF">2017-12-29T23:46:42Z</dcterms:created>
  <dcterms:modified xsi:type="dcterms:W3CDTF">2018-03-30T20:19:47Z</dcterms:modified>
</cp:coreProperties>
</file>